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3" r:id="rId4"/>
  </p:sldMasterIdLst>
  <p:notesMasterIdLst>
    <p:notesMasterId r:id="rId20"/>
  </p:notesMasterIdLst>
  <p:handoutMasterIdLst>
    <p:handoutMasterId r:id="rId21"/>
  </p:handoutMasterIdLst>
  <p:sldIdLst>
    <p:sldId id="344" r:id="rId5"/>
    <p:sldId id="345" r:id="rId6"/>
    <p:sldId id="346" r:id="rId7"/>
    <p:sldId id="347" r:id="rId8"/>
    <p:sldId id="348" r:id="rId9"/>
    <p:sldId id="349" r:id="rId10"/>
    <p:sldId id="351" r:id="rId11"/>
    <p:sldId id="352" r:id="rId12"/>
    <p:sldId id="353" r:id="rId13"/>
    <p:sldId id="354" r:id="rId14"/>
    <p:sldId id="355" r:id="rId15"/>
    <p:sldId id="357" r:id="rId16"/>
    <p:sldId id="356" r:id="rId17"/>
    <p:sldId id="358" r:id="rId18"/>
    <p:sldId id="35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6A3D024-909B-3BC2-1496-FEEAB652808A}" name="Sher Dionisio" initials="" userId="S::Sher.Dionisio@teksystemsgs.com::02daa716-9709-4d47-a153-1943ce1675c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FD0F851-EC5A-4D38-B0AD-8093EC10F33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928" autoAdjust="0"/>
  </p:normalViewPr>
  <p:slideViewPr>
    <p:cSldViewPr snapToGrid="0">
      <p:cViewPr varScale="1">
        <p:scale>
          <a:sx n="83" d="100"/>
          <a:sy n="83" d="100"/>
        </p:scale>
        <p:origin x="686" y="82"/>
      </p:cViewPr>
      <p:guideLst>
        <p:guide orient="horz" pos="175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0109"/>
    </p:cViewPr>
  </p:sorterViewPr>
  <p:notesViewPr>
    <p:cSldViewPr snapToGrid="0" showGuides="1">
      <p:cViewPr varScale="1">
        <p:scale>
          <a:sx n="58" d="100"/>
          <a:sy n="58" d="100"/>
        </p:scale>
        <p:origin x="3240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E5014F-F1A9-4F6C-9BA1-4EB04062E56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810E3D-8687-4B84-A516-6E672E902684}">
      <dgm:prSet/>
      <dgm:spPr/>
      <dgm:t>
        <a:bodyPr/>
        <a:lstStyle/>
        <a:p>
          <a:r>
            <a:rPr lang="en-US" b="0" dirty="0" err="1"/>
            <a:t>Elevele</a:t>
          </a:r>
          <a:r>
            <a:rPr lang="en-US" b="0" dirty="0"/>
            <a:t>, au </a:t>
          </a:r>
          <a:r>
            <a:rPr lang="en-US" b="0" dirty="0" err="1"/>
            <a:t>reușit</a:t>
          </a:r>
          <a:r>
            <a:rPr lang="en-US" b="0" dirty="0"/>
            <a:t> </a:t>
          </a:r>
          <a:r>
            <a:rPr lang="en-US" b="0" dirty="0" err="1"/>
            <a:t>să</a:t>
          </a:r>
          <a:r>
            <a:rPr lang="en-US" b="0" dirty="0"/>
            <a:t> </a:t>
          </a:r>
          <a:r>
            <a:rPr lang="en-US" b="0" dirty="0" err="1"/>
            <a:t>combată</a:t>
          </a:r>
          <a:r>
            <a:rPr lang="en-US" b="0" dirty="0"/>
            <a:t> </a:t>
          </a:r>
          <a:r>
            <a:rPr lang="en-US" b="0" dirty="0" err="1"/>
            <a:t>risipa</a:t>
          </a:r>
          <a:r>
            <a:rPr lang="en-US" b="0" dirty="0"/>
            <a:t> </a:t>
          </a:r>
          <a:r>
            <a:rPr lang="en-US" b="0" dirty="0" err="1"/>
            <a:t>alimentară</a:t>
          </a:r>
          <a:r>
            <a:rPr lang="en-US" b="0" dirty="0"/>
            <a:t> </a:t>
          </a:r>
          <a:r>
            <a:rPr lang="en-US" b="0" dirty="0" err="1"/>
            <a:t>prin</a:t>
          </a:r>
          <a:r>
            <a:rPr lang="en-US" b="0" dirty="0"/>
            <a:t> </a:t>
          </a:r>
          <a:r>
            <a:rPr lang="en-US" b="0" dirty="0" err="1"/>
            <a:t>valorificarea</a:t>
          </a:r>
          <a:r>
            <a:rPr lang="en-US" b="0" dirty="0"/>
            <a:t> </a:t>
          </a:r>
          <a:r>
            <a:rPr lang="en-US" b="0" dirty="0" err="1"/>
            <a:t>inteligentă</a:t>
          </a:r>
          <a:r>
            <a:rPr lang="en-US" b="0" dirty="0"/>
            <a:t> a </a:t>
          </a:r>
          <a:r>
            <a:rPr lang="en-US" b="0" dirty="0" err="1"/>
            <a:t>ingredientelor</a:t>
          </a:r>
          <a:r>
            <a:rPr lang="en-US" b="0" dirty="0"/>
            <a:t>. </a:t>
          </a:r>
          <a:endParaRPr lang="en-US" dirty="0"/>
        </a:p>
      </dgm:t>
    </dgm:pt>
    <dgm:pt modelId="{BA9856DB-E616-4249-B263-47B7362DD0FE}" type="parTrans" cxnId="{D79F07C3-B577-40EE-B000-7BFED58DE600}">
      <dgm:prSet/>
      <dgm:spPr/>
      <dgm:t>
        <a:bodyPr/>
        <a:lstStyle/>
        <a:p>
          <a:endParaRPr lang="en-US"/>
        </a:p>
      </dgm:t>
    </dgm:pt>
    <dgm:pt modelId="{DF7E07EF-3328-46E2-932E-203C3B15A66F}" type="sibTrans" cxnId="{D79F07C3-B577-40EE-B000-7BFED58DE600}">
      <dgm:prSet/>
      <dgm:spPr/>
      <dgm:t>
        <a:bodyPr/>
        <a:lstStyle/>
        <a:p>
          <a:endParaRPr lang="en-US"/>
        </a:p>
      </dgm:t>
    </dgm:pt>
    <dgm:pt modelId="{443F9DCC-155B-493E-8BD1-B073C1B1C388}">
      <dgm:prSet/>
      <dgm:spPr/>
      <dgm:t>
        <a:bodyPr/>
        <a:lstStyle/>
        <a:p>
          <a:r>
            <a:rPr lang="en-US" b="0"/>
            <a:t>După ce au folosit fasolea pentru pregătirea unei ciorbe de fasole, au rămas cu o cantitate de fasole fiartă.</a:t>
          </a:r>
          <a:endParaRPr lang="en-US"/>
        </a:p>
      </dgm:t>
    </dgm:pt>
    <dgm:pt modelId="{374283BF-1831-421A-B156-9E21F5AD21E9}" type="parTrans" cxnId="{F84E2596-73AD-47D7-A524-C708CFA579B0}">
      <dgm:prSet/>
      <dgm:spPr/>
      <dgm:t>
        <a:bodyPr/>
        <a:lstStyle/>
        <a:p>
          <a:endParaRPr lang="en-US"/>
        </a:p>
      </dgm:t>
    </dgm:pt>
    <dgm:pt modelId="{7CDB01A5-AB08-4C54-B631-1E95D94CC958}" type="sibTrans" cxnId="{F84E2596-73AD-47D7-A524-C708CFA579B0}">
      <dgm:prSet/>
      <dgm:spPr/>
      <dgm:t>
        <a:bodyPr/>
        <a:lstStyle/>
        <a:p>
          <a:endParaRPr lang="en-US"/>
        </a:p>
      </dgm:t>
    </dgm:pt>
    <dgm:pt modelId="{831BC2A7-2285-4C67-82CF-AF8955E3DD5A}">
      <dgm:prSet/>
      <dgm:spPr/>
      <dgm:t>
        <a:bodyPr/>
        <a:lstStyle/>
        <a:p>
          <a:r>
            <a:rPr lang="en-US" b="0"/>
            <a:t>Pentru a nu o irosi, au transformat-o într-un preparat gustos și apreciat: </a:t>
          </a:r>
          <a:r>
            <a:rPr lang="en-US" b="1"/>
            <a:t>iahnie de fasole</a:t>
          </a:r>
          <a:r>
            <a:rPr lang="en-US" b="0"/>
            <a:t>. Astfel, au învățat cum să reducă pierderile și să folosească resursele într-un mod responsabil.</a:t>
          </a:r>
          <a:endParaRPr lang="en-US"/>
        </a:p>
      </dgm:t>
    </dgm:pt>
    <dgm:pt modelId="{327CF643-7233-414C-8AFD-02C54B3B35DC}" type="parTrans" cxnId="{3F37F7B9-6567-4AEA-BBB7-D36FDBFCB4E9}">
      <dgm:prSet/>
      <dgm:spPr/>
      <dgm:t>
        <a:bodyPr/>
        <a:lstStyle/>
        <a:p>
          <a:endParaRPr lang="en-US"/>
        </a:p>
      </dgm:t>
    </dgm:pt>
    <dgm:pt modelId="{C54E5928-2D38-4FB6-BBC2-6559E93EBD16}" type="sibTrans" cxnId="{3F37F7B9-6567-4AEA-BBB7-D36FDBFCB4E9}">
      <dgm:prSet/>
      <dgm:spPr/>
      <dgm:t>
        <a:bodyPr/>
        <a:lstStyle/>
        <a:p>
          <a:endParaRPr lang="en-US"/>
        </a:p>
      </dgm:t>
    </dgm:pt>
    <dgm:pt modelId="{44F938C1-0D58-4B34-8CF8-07DDB217A3B0}" type="pres">
      <dgm:prSet presAssocID="{46E5014F-F1A9-4F6C-9BA1-4EB04062E569}" presName="linear" presStyleCnt="0">
        <dgm:presLayoutVars>
          <dgm:animLvl val="lvl"/>
          <dgm:resizeHandles val="exact"/>
        </dgm:presLayoutVars>
      </dgm:prSet>
      <dgm:spPr/>
    </dgm:pt>
    <dgm:pt modelId="{08F689B3-3D25-4B9F-B11A-EBFB6C8E5DAC}" type="pres">
      <dgm:prSet presAssocID="{56810E3D-8687-4B84-A516-6E672E90268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011E893-D3F3-4040-922C-BDC52BCBD766}" type="pres">
      <dgm:prSet presAssocID="{DF7E07EF-3328-46E2-932E-203C3B15A66F}" presName="spacer" presStyleCnt="0"/>
      <dgm:spPr/>
    </dgm:pt>
    <dgm:pt modelId="{17A3EF02-0985-421E-A73E-C0D9868BD79E}" type="pres">
      <dgm:prSet presAssocID="{443F9DCC-155B-493E-8BD1-B073C1B1C38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CD6EDD1-2650-48C2-B816-5039CA320B6E}" type="pres">
      <dgm:prSet presAssocID="{7CDB01A5-AB08-4C54-B631-1E95D94CC958}" presName="spacer" presStyleCnt="0"/>
      <dgm:spPr/>
    </dgm:pt>
    <dgm:pt modelId="{770D244A-8F5C-445C-AF23-48FC99D83121}" type="pres">
      <dgm:prSet presAssocID="{831BC2A7-2285-4C67-82CF-AF8955E3DD5A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19C0287-850E-4C41-8ED8-3FBD2A415D1D}" type="presOf" srcId="{443F9DCC-155B-493E-8BD1-B073C1B1C388}" destId="{17A3EF02-0985-421E-A73E-C0D9868BD79E}" srcOrd="0" destOrd="0" presId="urn:microsoft.com/office/officeart/2005/8/layout/vList2"/>
    <dgm:cxn modelId="{A4EDD891-E3E0-4788-B188-B77F3F0ADDDF}" type="presOf" srcId="{56810E3D-8687-4B84-A516-6E672E902684}" destId="{08F689B3-3D25-4B9F-B11A-EBFB6C8E5DAC}" srcOrd="0" destOrd="0" presId="urn:microsoft.com/office/officeart/2005/8/layout/vList2"/>
    <dgm:cxn modelId="{F84E2596-73AD-47D7-A524-C708CFA579B0}" srcId="{46E5014F-F1A9-4F6C-9BA1-4EB04062E569}" destId="{443F9DCC-155B-493E-8BD1-B073C1B1C388}" srcOrd="1" destOrd="0" parTransId="{374283BF-1831-421A-B156-9E21F5AD21E9}" sibTransId="{7CDB01A5-AB08-4C54-B631-1E95D94CC958}"/>
    <dgm:cxn modelId="{3F37F7B9-6567-4AEA-BBB7-D36FDBFCB4E9}" srcId="{46E5014F-F1A9-4F6C-9BA1-4EB04062E569}" destId="{831BC2A7-2285-4C67-82CF-AF8955E3DD5A}" srcOrd="2" destOrd="0" parTransId="{327CF643-7233-414C-8AFD-02C54B3B35DC}" sibTransId="{C54E5928-2D38-4FB6-BBC2-6559E93EBD16}"/>
    <dgm:cxn modelId="{FF6023BB-62D5-4608-B8FB-CD4498408847}" type="presOf" srcId="{46E5014F-F1A9-4F6C-9BA1-4EB04062E569}" destId="{44F938C1-0D58-4B34-8CF8-07DDB217A3B0}" srcOrd="0" destOrd="0" presId="urn:microsoft.com/office/officeart/2005/8/layout/vList2"/>
    <dgm:cxn modelId="{D79F07C3-B577-40EE-B000-7BFED58DE600}" srcId="{46E5014F-F1A9-4F6C-9BA1-4EB04062E569}" destId="{56810E3D-8687-4B84-A516-6E672E902684}" srcOrd="0" destOrd="0" parTransId="{BA9856DB-E616-4249-B263-47B7362DD0FE}" sibTransId="{DF7E07EF-3328-46E2-932E-203C3B15A66F}"/>
    <dgm:cxn modelId="{D75EC1EC-6259-4C2B-9575-9EF64A9F9AF7}" type="presOf" srcId="{831BC2A7-2285-4C67-82CF-AF8955E3DD5A}" destId="{770D244A-8F5C-445C-AF23-48FC99D83121}" srcOrd="0" destOrd="0" presId="urn:microsoft.com/office/officeart/2005/8/layout/vList2"/>
    <dgm:cxn modelId="{796E2608-9E6F-4FD2-82FB-8EED78A19B25}" type="presParOf" srcId="{44F938C1-0D58-4B34-8CF8-07DDB217A3B0}" destId="{08F689B3-3D25-4B9F-B11A-EBFB6C8E5DAC}" srcOrd="0" destOrd="0" presId="urn:microsoft.com/office/officeart/2005/8/layout/vList2"/>
    <dgm:cxn modelId="{2BD5BD4C-90B1-4F9C-9E30-A71C63034E3E}" type="presParOf" srcId="{44F938C1-0D58-4B34-8CF8-07DDB217A3B0}" destId="{0011E893-D3F3-4040-922C-BDC52BCBD766}" srcOrd="1" destOrd="0" presId="urn:microsoft.com/office/officeart/2005/8/layout/vList2"/>
    <dgm:cxn modelId="{BF84AFE8-DC58-4E42-884B-267C90D59DE0}" type="presParOf" srcId="{44F938C1-0D58-4B34-8CF8-07DDB217A3B0}" destId="{17A3EF02-0985-421E-A73E-C0D9868BD79E}" srcOrd="2" destOrd="0" presId="urn:microsoft.com/office/officeart/2005/8/layout/vList2"/>
    <dgm:cxn modelId="{B7042554-85FA-4DF2-8E24-96F3E86E325B}" type="presParOf" srcId="{44F938C1-0D58-4B34-8CF8-07DDB217A3B0}" destId="{0CD6EDD1-2650-48C2-B816-5039CA320B6E}" srcOrd="3" destOrd="0" presId="urn:microsoft.com/office/officeart/2005/8/layout/vList2"/>
    <dgm:cxn modelId="{7028D7B1-B7F8-4F14-879E-FDE8C540247D}" type="presParOf" srcId="{44F938C1-0D58-4B34-8CF8-07DDB217A3B0}" destId="{770D244A-8F5C-445C-AF23-48FC99D8312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F689B3-3D25-4B9F-B11A-EBFB6C8E5DAC}">
      <dsp:nvSpPr>
        <dsp:cNvPr id="0" name=""/>
        <dsp:cNvSpPr/>
      </dsp:nvSpPr>
      <dsp:spPr>
        <a:xfrm>
          <a:off x="0" y="17443"/>
          <a:ext cx="8769928" cy="11148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 dirty="0" err="1"/>
            <a:t>Elevele</a:t>
          </a:r>
          <a:r>
            <a:rPr lang="en-US" sz="2100" b="0" kern="1200" dirty="0"/>
            <a:t>, au </a:t>
          </a:r>
          <a:r>
            <a:rPr lang="en-US" sz="2100" b="0" kern="1200" dirty="0" err="1"/>
            <a:t>reușit</a:t>
          </a:r>
          <a:r>
            <a:rPr lang="en-US" sz="2100" b="0" kern="1200" dirty="0"/>
            <a:t> </a:t>
          </a:r>
          <a:r>
            <a:rPr lang="en-US" sz="2100" b="0" kern="1200" dirty="0" err="1"/>
            <a:t>să</a:t>
          </a:r>
          <a:r>
            <a:rPr lang="en-US" sz="2100" b="0" kern="1200" dirty="0"/>
            <a:t> </a:t>
          </a:r>
          <a:r>
            <a:rPr lang="en-US" sz="2100" b="0" kern="1200" dirty="0" err="1"/>
            <a:t>combată</a:t>
          </a:r>
          <a:r>
            <a:rPr lang="en-US" sz="2100" b="0" kern="1200" dirty="0"/>
            <a:t> </a:t>
          </a:r>
          <a:r>
            <a:rPr lang="en-US" sz="2100" b="0" kern="1200" dirty="0" err="1"/>
            <a:t>risipa</a:t>
          </a:r>
          <a:r>
            <a:rPr lang="en-US" sz="2100" b="0" kern="1200" dirty="0"/>
            <a:t> </a:t>
          </a:r>
          <a:r>
            <a:rPr lang="en-US" sz="2100" b="0" kern="1200" dirty="0" err="1"/>
            <a:t>alimentară</a:t>
          </a:r>
          <a:r>
            <a:rPr lang="en-US" sz="2100" b="0" kern="1200" dirty="0"/>
            <a:t> </a:t>
          </a:r>
          <a:r>
            <a:rPr lang="en-US" sz="2100" b="0" kern="1200" dirty="0" err="1"/>
            <a:t>prin</a:t>
          </a:r>
          <a:r>
            <a:rPr lang="en-US" sz="2100" b="0" kern="1200" dirty="0"/>
            <a:t> </a:t>
          </a:r>
          <a:r>
            <a:rPr lang="en-US" sz="2100" b="0" kern="1200" dirty="0" err="1"/>
            <a:t>valorificarea</a:t>
          </a:r>
          <a:r>
            <a:rPr lang="en-US" sz="2100" b="0" kern="1200" dirty="0"/>
            <a:t> </a:t>
          </a:r>
          <a:r>
            <a:rPr lang="en-US" sz="2100" b="0" kern="1200" dirty="0" err="1"/>
            <a:t>inteligentă</a:t>
          </a:r>
          <a:r>
            <a:rPr lang="en-US" sz="2100" b="0" kern="1200" dirty="0"/>
            <a:t> a </a:t>
          </a:r>
          <a:r>
            <a:rPr lang="en-US" sz="2100" b="0" kern="1200" dirty="0" err="1"/>
            <a:t>ingredientelor</a:t>
          </a:r>
          <a:r>
            <a:rPr lang="en-US" sz="2100" b="0" kern="1200" dirty="0"/>
            <a:t>. </a:t>
          </a:r>
          <a:endParaRPr lang="en-US" sz="2100" kern="1200" dirty="0"/>
        </a:p>
      </dsp:txBody>
      <dsp:txXfrm>
        <a:off x="54423" y="71866"/>
        <a:ext cx="8661082" cy="1006017"/>
      </dsp:txXfrm>
    </dsp:sp>
    <dsp:sp modelId="{17A3EF02-0985-421E-A73E-C0D9868BD79E}">
      <dsp:nvSpPr>
        <dsp:cNvPr id="0" name=""/>
        <dsp:cNvSpPr/>
      </dsp:nvSpPr>
      <dsp:spPr>
        <a:xfrm>
          <a:off x="0" y="1192787"/>
          <a:ext cx="8769928" cy="11148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/>
            <a:t>După ce au folosit fasolea pentru pregătirea unei ciorbe de fasole, au rămas cu o cantitate de fasole fiartă.</a:t>
          </a:r>
          <a:endParaRPr lang="en-US" sz="2100" kern="1200"/>
        </a:p>
      </dsp:txBody>
      <dsp:txXfrm>
        <a:off x="54423" y="1247210"/>
        <a:ext cx="8661082" cy="1006017"/>
      </dsp:txXfrm>
    </dsp:sp>
    <dsp:sp modelId="{770D244A-8F5C-445C-AF23-48FC99D83121}">
      <dsp:nvSpPr>
        <dsp:cNvPr id="0" name=""/>
        <dsp:cNvSpPr/>
      </dsp:nvSpPr>
      <dsp:spPr>
        <a:xfrm>
          <a:off x="0" y="2368130"/>
          <a:ext cx="8769928" cy="11148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/>
            <a:t>Pentru a nu o irosi, au transformat-o într-un preparat gustos și apreciat: </a:t>
          </a:r>
          <a:r>
            <a:rPr lang="en-US" sz="2100" b="1" kern="1200"/>
            <a:t>iahnie de fasole</a:t>
          </a:r>
          <a:r>
            <a:rPr lang="en-US" sz="2100" b="0" kern="1200"/>
            <a:t>. Astfel, au învățat cum să reducă pierderile și să folosească resursele într-un mod responsabil.</a:t>
          </a:r>
          <a:endParaRPr lang="en-US" sz="2100" kern="1200"/>
        </a:p>
      </dsp:txBody>
      <dsp:txXfrm>
        <a:off x="54423" y="2422553"/>
        <a:ext cx="8661082" cy="10060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B440F78-2C9E-4C7F-818C-B40BB19D3A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D3FB98-80B9-4155-809A-82659D34A0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18EB1-FF96-47AA-9A30-F1BFF2FFD1F7}" type="datetimeFigureOut">
              <a:rPr lang="en-US" smtClean="0"/>
              <a:t>03/10/2025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DEF847-3492-4888-9C23-1504238536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E48C54-2332-4748-9C65-6A27E550C1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F75FB2-D12E-4669-8522-D3E2C7E6DC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991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E4A361-7934-4769-9B16-8A939698742C}" type="datetimeFigureOut">
              <a:rPr lang="en-US" smtClean="0"/>
              <a:t>03/10/2025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8E0B9-48E4-499D-93B2-B07D00395B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043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29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475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1147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878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700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461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026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345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805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167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244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756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33415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82707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08165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825396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8637841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851226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690210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453731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CA39D92-9919-A80E-44FF-6B912E8507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8788" y="457200"/>
            <a:ext cx="11274425" cy="5943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62FF34D-C8F8-1796-647D-D17056A27E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1955" y="612475"/>
            <a:ext cx="4701904" cy="3079029"/>
          </a:xfrm>
        </p:spPr>
        <p:txBody>
          <a:bodyPr anchor="b">
            <a:normAutofit/>
          </a:bodyPr>
          <a:lstStyle>
            <a:lvl1pPr algn="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5357124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C229E2-8757-94D8-A1B6-702189DCC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3249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77143C8-CDFF-B937-C00C-5E7B50939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83920"/>
            <a:ext cx="4114800" cy="505968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82637A1-1BB4-AF51-24C3-6FE78DD45D9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438400"/>
            <a:ext cx="4799012" cy="3505200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buNone/>
              <a:defRPr sz="1800"/>
            </a:lvl1pPr>
            <a:lvl2pPr marL="457200" indent="0">
              <a:lnSpc>
                <a:spcPct val="125000"/>
              </a:lnSpc>
              <a:buNone/>
              <a:defRPr sz="1600"/>
            </a:lvl2pPr>
            <a:lvl3pPr marL="914400" indent="0">
              <a:lnSpc>
                <a:spcPct val="125000"/>
              </a:lnSpc>
              <a:buNone/>
              <a:defRPr sz="1400"/>
            </a:lvl3pPr>
            <a:lvl4pPr marL="1371600" indent="0">
              <a:lnSpc>
                <a:spcPct val="125000"/>
              </a:lnSpc>
              <a:buNone/>
              <a:defRPr sz="1200"/>
            </a:lvl4pPr>
            <a:lvl5pPr marL="1828800" indent="0">
              <a:lnSpc>
                <a:spcPct val="125000"/>
              </a:lnSpc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56F59DF2-AB3C-B7B3-826A-636B8CC5AB31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475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737016-0B2B-9F81-7A77-63223C486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34E572-08FE-0439-A460-8DFE1183A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8742" y="914399"/>
            <a:ext cx="4798858" cy="5029199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1EB46EC-087C-B8FF-2363-B99FAE983B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14400"/>
            <a:ext cx="5713413" cy="50292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179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783959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1D49246-C641-C3BA-F07B-89FFC6CDAE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9" y="853439"/>
            <a:ext cx="4802373" cy="2833689"/>
          </a:xfrm>
        </p:spPr>
        <p:txBody>
          <a:bodyPr rIns="914400" anchor="b"/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BE7E1DF-A70C-8F79-9B76-72B2A7B4DC7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4400" y="3931919"/>
            <a:ext cx="4802735" cy="2072641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800"/>
            </a:lvl1pPr>
            <a:lvl2pPr marL="457200" indent="0">
              <a:lnSpc>
                <a:spcPct val="125000"/>
              </a:lnSpc>
              <a:spcBef>
                <a:spcPts val="0"/>
              </a:spcBef>
              <a:buNone/>
              <a:defRPr sz="1600"/>
            </a:lvl2pPr>
            <a:lvl3pPr marL="914400" indent="0">
              <a:lnSpc>
                <a:spcPct val="125000"/>
              </a:lnSpc>
              <a:spcBef>
                <a:spcPts val="0"/>
              </a:spcBef>
              <a:buNone/>
              <a:defRPr sz="1400"/>
            </a:lvl3pPr>
            <a:lvl4pPr marL="1371600" indent="0">
              <a:lnSpc>
                <a:spcPct val="125000"/>
              </a:lnSpc>
              <a:spcBef>
                <a:spcPts val="0"/>
              </a:spcBef>
              <a:buNone/>
              <a:defRPr sz="1200"/>
            </a:lvl4pPr>
            <a:lvl5pPr marL="1828800" indent="0">
              <a:lnSpc>
                <a:spcPct val="125000"/>
              </a:lnSpc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CD5F637-DFBF-7FED-7CD5-F46A26E5CD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8587" y="921230"/>
            <a:ext cx="5713413" cy="5029200"/>
          </a:xfrm>
          <a:custGeom>
            <a:avLst/>
            <a:gdLst>
              <a:gd name="connsiteX0" fmla="*/ 5327097 w 5713413"/>
              <a:gd name="connsiteY0" fmla="*/ 0 h 5029200"/>
              <a:gd name="connsiteX1" fmla="*/ 5713413 w 5713413"/>
              <a:gd name="connsiteY1" fmla="*/ 0 h 5029200"/>
              <a:gd name="connsiteX2" fmla="*/ 5713413 w 5713413"/>
              <a:gd name="connsiteY2" fmla="*/ 5029200 h 5029200"/>
              <a:gd name="connsiteX3" fmla="*/ 5327097 w 5713413"/>
              <a:gd name="connsiteY3" fmla="*/ 5029200 h 5029200"/>
              <a:gd name="connsiteX4" fmla="*/ 0 w 5713413"/>
              <a:gd name="connsiteY4" fmla="*/ 0 h 5029200"/>
              <a:gd name="connsiteX5" fmla="*/ 5313743 w 5713413"/>
              <a:gd name="connsiteY5" fmla="*/ 0 h 5029200"/>
              <a:gd name="connsiteX6" fmla="*/ 5313743 w 5713413"/>
              <a:gd name="connsiteY6" fmla="*/ 5029200 h 5029200"/>
              <a:gd name="connsiteX7" fmla="*/ 0 w 5713413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3413" h="5029200">
                <a:moveTo>
                  <a:pt x="5327097" y="0"/>
                </a:moveTo>
                <a:lnTo>
                  <a:pt x="5713413" y="0"/>
                </a:lnTo>
                <a:lnTo>
                  <a:pt x="5713413" y="5029200"/>
                </a:lnTo>
                <a:lnTo>
                  <a:pt x="5327097" y="5029200"/>
                </a:lnTo>
                <a:close/>
                <a:moveTo>
                  <a:pt x="0" y="0"/>
                </a:moveTo>
                <a:lnTo>
                  <a:pt x="5313743" y="0"/>
                </a:lnTo>
                <a:lnTo>
                  <a:pt x="5313743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33E3B934-3E16-21AF-8F5A-9EFD93255705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4064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D872928-B479-F7C5-9C83-C448FBA361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20445"/>
            <a:ext cx="4114800" cy="50292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61E3771A-E1EB-0CBE-828C-2C5E1F2AE6C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75227" y="1020445"/>
            <a:ext cx="4802735" cy="5029200"/>
          </a:xfrm>
        </p:spPr>
        <p:txBody>
          <a:bodyPr anchor="ctr">
            <a:normAutofit/>
          </a:bodyPr>
          <a:lstStyle>
            <a:lvl1pPr marL="22860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/>
            </a:lvl1pPr>
            <a:lvl2pPr marL="41148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/>
            </a:lvl2pPr>
            <a:lvl3pPr marL="59436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/>
            </a:lvl3pPr>
            <a:lvl4pPr marL="77724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/>
            </a:lvl4pPr>
            <a:lvl5pPr marL="96012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A1635D-96F0-769B-4ECB-70502770A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4F877767-0342-A344-0462-A0D877FF68F8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5104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Content and imag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21F215D-0D9E-64B3-1F66-E90B87932A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00741"/>
            <a:ext cx="4802372" cy="2788919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E86A4459-11C2-44C6-0173-C666D5AADC1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4400" y="3825239"/>
            <a:ext cx="4802735" cy="2072641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800"/>
            </a:lvl1pPr>
            <a:lvl2pPr marL="457200" indent="0">
              <a:lnSpc>
                <a:spcPct val="125000"/>
              </a:lnSpc>
              <a:spcBef>
                <a:spcPts val="0"/>
              </a:spcBef>
              <a:buNone/>
              <a:defRPr sz="1600"/>
            </a:lvl2pPr>
            <a:lvl3pPr marL="914400" indent="0">
              <a:lnSpc>
                <a:spcPct val="125000"/>
              </a:lnSpc>
              <a:spcBef>
                <a:spcPts val="0"/>
              </a:spcBef>
              <a:buNone/>
              <a:defRPr sz="1400"/>
            </a:lvl3pPr>
            <a:lvl4pPr marL="1371600" indent="0">
              <a:lnSpc>
                <a:spcPct val="125000"/>
              </a:lnSpc>
              <a:spcBef>
                <a:spcPts val="0"/>
              </a:spcBef>
              <a:buNone/>
              <a:defRPr sz="1200"/>
            </a:lvl4pPr>
            <a:lvl5pPr marL="1828800" indent="0">
              <a:lnSpc>
                <a:spcPct val="125000"/>
              </a:lnSpc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84EF14-0982-D931-9DD6-ECFE61D5B0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8587" y="921230"/>
            <a:ext cx="5713413" cy="5029200"/>
          </a:xfrm>
          <a:custGeom>
            <a:avLst/>
            <a:gdLst>
              <a:gd name="connsiteX0" fmla="*/ 5327097 w 5713413"/>
              <a:gd name="connsiteY0" fmla="*/ 0 h 5029200"/>
              <a:gd name="connsiteX1" fmla="*/ 5713413 w 5713413"/>
              <a:gd name="connsiteY1" fmla="*/ 0 h 5029200"/>
              <a:gd name="connsiteX2" fmla="*/ 5713413 w 5713413"/>
              <a:gd name="connsiteY2" fmla="*/ 5029200 h 5029200"/>
              <a:gd name="connsiteX3" fmla="*/ 5327097 w 5713413"/>
              <a:gd name="connsiteY3" fmla="*/ 5029200 h 5029200"/>
              <a:gd name="connsiteX4" fmla="*/ 0 w 5713413"/>
              <a:gd name="connsiteY4" fmla="*/ 0 h 5029200"/>
              <a:gd name="connsiteX5" fmla="*/ 5313743 w 5713413"/>
              <a:gd name="connsiteY5" fmla="*/ 0 h 5029200"/>
              <a:gd name="connsiteX6" fmla="*/ 5313743 w 5713413"/>
              <a:gd name="connsiteY6" fmla="*/ 5029200 h 5029200"/>
              <a:gd name="connsiteX7" fmla="*/ 0 w 5713413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3413" h="5029200">
                <a:moveTo>
                  <a:pt x="5327097" y="0"/>
                </a:moveTo>
                <a:lnTo>
                  <a:pt x="5713413" y="0"/>
                </a:lnTo>
                <a:lnTo>
                  <a:pt x="5713413" y="5029200"/>
                </a:lnTo>
                <a:lnTo>
                  <a:pt x="5327097" y="5029200"/>
                </a:lnTo>
                <a:close/>
                <a:moveTo>
                  <a:pt x="0" y="0"/>
                </a:moveTo>
                <a:lnTo>
                  <a:pt x="5313743" y="0"/>
                </a:lnTo>
                <a:lnTo>
                  <a:pt x="5313743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7D7E927E-4F73-5579-4F1D-E13899DEEA04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3532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column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1" y="2153285"/>
            <a:ext cx="3261359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 b="1"/>
            </a:lvl1pPr>
            <a:lvl2pPr>
              <a:spcBef>
                <a:spcPts val="1000"/>
              </a:spcBef>
              <a:spcAft>
                <a:spcPts val="1200"/>
              </a:spcAft>
              <a:defRPr sz="1600" b="1"/>
            </a:lvl2pPr>
            <a:lvl3pPr>
              <a:spcBef>
                <a:spcPts val="1000"/>
              </a:spcBef>
              <a:spcAft>
                <a:spcPts val="1200"/>
              </a:spcAft>
              <a:defRPr sz="1400" b="1"/>
            </a:lvl3pPr>
            <a:lvl4pPr>
              <a:spcBef>
                <a:spcPts val="1000"/>
              </a:spcBef>
              <a:spcAft>
                <a:spcPts val="1200"/>
              </a:spcAft>
              <a:defRPr sz="1200" b="1"/>
            </a:lvl4pPr>
            <a:lvl5pPr>
              <a:spcBef>
                <a:spcPts val="1000"/>
              </a:spcBef>
              <a:spcAft>
                <a:spcPts val="1200"/>
              </a:spcAft>
              <a:defRPr sz="12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480560" y="2153285"/>
            <a:ext cx="6964680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5C0F1533-3810-C210-9B67-D2F4A1846C23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6879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9C70371-D147-2B29-EAEB-B10A799D09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6169" y="614812"/>
            <a:ext cx="10359659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5AE226-98C6-70F4-8DED-59E8FE3040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67" y="2177378"/>
            <a:ext cx="5713413" cy="4669987"/>
          </a:xfrm>
          <a:custGeom>
            <a:avLst/>
            <a:gdLst>
              <a:gd name="connsiteX0" fmla="*/ 400038 w 5713413"/>
              <a:gd name="connsiteY0" fmla="*/ 0 h 4669987"/>
              <a:gd name="connsiteX1" fmla="*/ 5713413 w 5713413"/>
              <a:gd name="connsiteY1" fmla="*/ 0 h 4669987"/>
              <a:gd name="connsiteX2" fmla="*/ 5713413 w 5713413"/>
              <a:gd name="connsiteY2" fmla="*/ 4315224 h 4669987"/>
              <a:gd name="connsiteX3" fmla="*/ 400038 w 5713413"/>
              <a:gd name="connsiteY3" fmla="*/ 4315224 h 4669987"/>
              <a:gd name="connsiteX4" fmla="*/ 0 w 5713413"/>
              <a:gd name="connsiteY4" fmla="*/ 0 h 4669987"/>
              <a:gd name="connsiteX5" fmla="*/ 386684 w 5713413"/>
              <a:gd name="connsiteY5" fmla="*/ 0 h 4669987"/>
              <a:gd name="connsiteX6" fmla="*/ 386684 w 5713413"/>
              <a:gd name="connsiteY6" fmla="*/ 4328578 h 4669987"/>
              <a:gd name="connsiteX7" fmla="*/ 5713413 w 5713413"/>
              <a:gd name="connsiteY7" fmla="*/ 4328578 h 4669987"/>
              <a:gd name="connsiteX8" fmla="*/ 5713413 w 5713413"/>
              <a:gd name="connsiteY8" fmla="*/ 4669987 h 4669987"/>
              <a:gd name="connsiteX9" fmla="*/ 0 w 5713413"/>
              <a:gd name="connsiteY9" fmla="*/ 4669987 h 4669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13413" h="4669987">
                <a:moveTo>
                  <a:pt x="400038" y="0"/>
                </a:moveTo>
                <a:lnTo>
                  <a:pt x="5713413" y="0"/>
                </a:lnTo>
                <a:lnTo>
                  <a:pt x="5713413" y="4315224"/>
                </a:lnTo>
                <a:lnTo>
                  <a:pt x="400038" y="4315224"/>
                </a:lnTo>
                <a:close/>
                <a:moveTo>
                  <a:pt x="0" y="0"/>
                </a:moveTo>
                <a:lnTo>
                  <a:pt x="386684" y="0"/>
                </a:lnTo>
                <a:lnTo>
                  <a:pt x="386684" y="4328578"/>
                </a:lnTo>
                <a:lnTo>
                  <a:pt x="5713413" y="4328578"/>
                </a:lnTo>
                <a:lnTo>
                  <a:pt x="5713413" y="4669987"/>
                </a:lnTo>
                <a:lnTo>
                  <a:pt x="0" y="466998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EEA9034-22FD-3C2F-6A27-6363896980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153285"/>
            <a:ext cx="4799012" cy="3790315"/>
          </a:xfrm>
        </p:spPr>
        <p:txBody>
          <a:bodyPr>
            <a:normAutofit/>
          </a:bodyPr>
          <a:lstStyle>
            <a:lvl1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2000"/>
            </a:lvl1pPr>
            <a:lvl2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800"/>
            </a:lvl2pPr>
            <a:lvl3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600"/>
            </a:lvl3pPr>
            <a:lvl4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400"/>
            </a:lvl4pPr>
            <a:lvl5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4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72AFED-AF5A-A2E9-0D36-388733BBE9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7A42E613-3DCC-07A2-BA9B-74B13F28E591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6243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30338E2-B50A-8F3E-2CA7-A75753E7ED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2629" y="598947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C8DD029-A673-92B9-0343-3B35BE46D2F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29641" y="2153285"/>
            <a:ext cx="3032759" cy="3790310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6E658BA3-0202-C705-7A02-8B70B7884420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724400" y="2170621"/>
            <a:ext cx="6553200" cy="3772974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BD761E53-47C7-492A-D5B5-A8C2740B5157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8299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column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2" y="2153285"/>
            <a:ext cx="6925660" cy="3500438"/>
          </a:xfrm>
        </p:spPr>
        <p:txBody>
          <a:bodyPr lIns="91440">
            <a:normAutofit/>
          </a:bodyPr>
          <a:lstStyle>
            <a:lvl1pPr marL="0" indent="0">
              <a:spcBef>
                <a:spcPts val="1000"/>
              </a:spcBef>
              <a:spcAft>
                <a:spcPts val="1200"/>
              </a:spcAft>
              <a:buNone/>
              <a:defRPr sz="1800" b="0"/>
            </a:lvl1pPr>
            <a:lvl2pPr marL="228600">
              <a:spcBef>
                <a:spcPts val="1000"/>
              </a:spcBef>
              <a:spcAft>
                <a:spcPts val="1200"/>
              </a:spcAft>
              <a:defRPr sz="1800" b="0"/>
            </a:lvl2pPr>
            <a:lvl3pPr marL="685800">
              <a:spcBef>
                <a:spcPts val="1000"/>
              </a:spcBef>
              <a:spcAft>
                <a:spcPts val="1200"/>
              </a:spcAft>
              <a:defRPr sz="1800" b="0"/>
            </a:lvl3pPr>
            <a:lvl4pPr marL="868680">
              <a:spcBef>
                <a:spcPts val="1000"/>
              </a:spcBef>
              <a:spcAft>
                <a:spcPts val="1200"/>
              </a:spcAft>
              <a:defRPr sz="1800" b="0"/>
            </a:lvl4pPr>
            <a:lvl5pPr marL="1143000">
              <a:spcBef>
                <a:spcPts val="1000"/>
              </a:spcBef>
              <a:spcAft>
                <a:spcPts val="1200"/>
              </a:spcAft>
              <a:defRPr sz="1800" b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215745" y="2153285"/>
            <a:ext cx="3229495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 b="1"/>
            </a:lvl1pPr>
            <a:lvl2pPr>
              <a:spcBef>
                <a:spcPts val="1000"/>
              </a:spcBef>
              <a:spcAft>
                <a:spcPts val="1200"/>
              </a:spcAft>
              <a:defRPr sz="1600" b="1"/>
            </a:lvl2pPr>
            <a:lvl3pPr>
              <a:spcBef>
                <a:spcPts val="1000"/>
              </a:spcBef>
              <a:spcAft>
                <a:spcPts val="1200"/>
              </a:spcAft>
              <a:defRPr sz="1400" b="1"/>
            </a:lvl3pPr>
            <a:lvl4pPr>
              <a:spcBef>
                <a:spcPts val="1000"/>
              </a:spcBef>
              <a:spcAft>
                <a:spcPts val="1200"/>
              </a:spcAft>
              <a:defRPr sz="1200" b="1"/>
            </a:lvl4pPr>
            <a:lvl5pPr>
              <a:spcBef>
                <a:spcPts val="1000"/>
              </a:spcBef>
              <a:spcAft>
                <a:spcPts val="1200"/>
              </a:spcAft>
              <a:defRPr sz="12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C9F70CF1-DCAD-AE71-6B34-7BFB25EE530B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9701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33145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0CF90928-AB48-3554-E2B9-417A00F286AD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930275" y="2168526"/>
            <a:ext cx="10331450" cy="393906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D6C0A7-887A-66E2-A954-5E0592B9F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8959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BB1E76-5845-01C9-1D0D-03CFFE6F0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6C21AF-4286-DECE-37A1-E8980687A1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160" y="655320"/>
            <a:ext cx="4572000" cy="548640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8E1D6B3-3EC8-6AC4-BE2B-5C732C85679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773680"/>
            <a:ext cx="4572000" cy="336804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spcBef>
                <a:spcPts val="1000"/>
              </a:spcBef>
              <a:buNone/>
              <a:defRPr sz="1600"/>
            </a:lvl2pPr>
            <a:lvl3pPr marL="914400" indent="0">
              <a:spcBef>
                <a:spcPts val="1000"/>
              </a:spcBef>
              <a:buNone/>
              <a:defRPr sz="1400"/>
            </a:lvl3pPr>
            <a:lvl4pPr marL="1371600" indent="0">
              <a:spcBef>
                <a:spcPts val="1000"/>
              </a:spcBef>
              <a:buNone/>
              <a:defRPr sz="1200"/>
            </a:lvl4pPr>
            <a:lvl5pPr marL="1828800" indent="0">
              <a:spcBef>
                <a:spcPts val="100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3759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42551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268951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04767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42010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714909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61038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97251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202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7" r:id="rId23"/>
    <p:sldLayoutId id="2147483738" r:id="rId24"/>
    <p:sldLayoutId id="2147483739" r:id="rId25"/>
    <p:sldLayoutId id="2147483740" r:id="rId26"/>
    <p:sldLayoutId id="2147483741" r:id="rId27"/>
    <p:sldLayoutId id="2147483742" r:id="rId2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1920" userDrawn="1">
          <p15:clr>
            <a:srgbClr val="F26B43"/>
          </p15:clr>
        </p15:guide>
        <p15:guide id="4" pos="5760" userDrawn="1">
          <p15:clr>
            <a:srgbClr val="F26B43"/>
          </p15:clr>
        </p15:guide>
        <p15:guide id="5" pos="7248" userDrawn="1">
          <p15:clr>
            <a:srgbClr val="F26B43"/>
          </p15:clr>
        </p15:guide>
        <p15:guide id="6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6ABF06-5491-8319-408F-AC9C03E64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72" y="-154961"/>
            <a:ext cx="9609392" cy="3079029"/>
          </a:xfrm>
        </p:spPr>
        <p:txBody>
          <a:bodyPr anchor="b">
            <a:normAutofit/>
          </a:bodyPr>
          <a:lstStyle/>
          <a:p>
            <a:pPr algn="ctr"/>
            <a:r>
              <a:rPr lang="ro-RO" sz="4400" b="1" i="1" u="sng" dirty="0"/>
              <a:t>Risipa alimentară</a:t>
            </a:r>
            <a:br>
              <a:rPr lang="ro-RO" sz="1800" i="1" dirty="0"/>
            </a:br>
            <a:r>
              <a:rPr lang="ro-RO" sz="1800" i="1" dirty="0"/>
              <a:t>                             </a:t>
            </a:r>
            <a:br>
              <a:rPr lang="ro-RO" sz="1800" i="1" dirty="0"/>
            </a:br>
            <a:r>
              <a:rPr lang="ro-RO" sz="1800" i="1" dirty="0"/>
              <a:t>                                        </a:t>
            </a:r>
            <a:br>
              <a:rPr lang="ro-RO" sz="1800" i="1" dirty="0"/>
            </a:br>
            <a:endParaRPr lang="en-US" sz="1800" i="1" dirty="0"/>
          </a:p>
        </p:txBody>
      </p:sp>
      <p:pic>
        <p:nvPicPr>
          <p:cNvPr id="1026" name="Picture 2" descr="Risipă alimentară în România">
            <a:extLst>
              <a:ext uri="{FF2B5EF4-FFF2-40B4-BE49-F238E27FC236}">
                <a16:creationId xmlns:a16="http://schemas.microsoft.com/office/drawing/2014/main" id="{F5C00E0D-7C4F-DEE6-92D7-759677C35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49" y="2924067"/>
            <a:ext cx="4623628" cy="33150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sipa alimentară în domeniul HoReCa - ghid util pentru combaterea acesteia  | Evamar">
            <a:extLst>
              <a:ext uri="{FF2B5EF4-FFF2-40B4-BE49-F238E27FC236}">
                <a16:creationId xmlns:a16="http://schemas.microsoft.com/office/drawing/2014/main" id="{A81900CD-F150-F598-EE7D-00105A0B6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904" y="2831704"/>
            <a:ext cx="4981637" cy="33150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085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E6187B-AC94-F6E4-6B8F-FAB5DD4D46C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graphicFrame>
        <p:nvGraphicFramePr>
          <p:cNvPr id="10244" name="Content Placeholder 4">
            <a:extLst>
              <a:ext uri="{FF2B5EF4-FFF2-40B4-BE49-F238E27FC236}">
                <a16:creationId xmlns:a16="http://schemas.microsoft.com/office/drawing/2014/main" id="{922D7C2E-58A8-41D2-D345-0592CB7E7EBE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665527710"/>
              </p:ext>
            </p:extLst>
          </p:nvPr>
        </p:nvGraphicFramePr>
        <p:xfrm>
          <a:off x="752762" y="2153285"/>
          <a:ext cx="8769928" cy="3500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B27BAD-9602-6B60-C782-2749DB9901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242" name="Picture 2" descr="Risipa alimentară la români. Cum putem evita pierderile - Alfa Omega TV">
            <a:extLst>
              <a:ext uri="{FF2B5EF4-FFF2-40B4-BE49-F238E27FC236}">
                <a16:creationId xmlns:a16="http://schemas.microsoft.com/office/drawing/2014/main" id="{48CA9CA2-1355-452D-3672-97933AAAC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291" y="3098328"/>
            <a:ext cx="2419928" cy="1610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360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658D41-330C-C53F-DA7F-276C18D267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6E23E7-DC50-EFA5-DB05-5E0D08BB4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4300" y="144952"/>
            <a:ext cx="6356427" cy="656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82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010B92-B2CD-B6FE-D34A-4FB21982D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13FB87-DC27-2628-0A6A-62C76186C7D3}"/>
              </a:ext>
            </a:extLst>
          </p:cNvPr>
          <p:cNvSpPr txBox="1"/>
          <p:nvPr/>
        </p:nvSpPr>
        <p:spPr>
          <a:xfrm>
            <a:off x="2163618" y="495310"/>
            <a:ext cx="6100618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200" b="1" dirty="0" err="1"/>
              <a:t>Ingrediente</a:t>
            </a:r>
            <a:r>
              <a:rPr lang="en-US" sz="3200" b="1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500 g </a:t>
            </a:r>
            <a:r>
              <a:rPr lang="en-US" sz="3200" dirty="0" err="1"/>
              <a:t>fasole</a:t>
            </a:r>
            <a:r>
              <a:rPr lang="en-US" sz="3200" dirty="0"/>
              <a:t> </a:t>
            </a:r>
            <a:r>
              <a:rPr lang="en-US" sz="3200" dirty="0" err="1"/>
              <a:t>boabe</a:t>
            </a:r>
            <a:r>
              <a:rPr lang="en-US" sz="3200" dirty="0"/>
              <a:t> (</a:t>
            </a:r>
            <a:r>
              <a:rPr lang="en-US" sz="3200" dirty="0" err="1"/>
              <a:t>albă</a:t>
            </a:r>
            <a:r>
              <a:rPr lang="en-US" sz="32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2 </a:t>
            </a:r>
            <a:r>
              <a:rPr lang="en-US" sz="3200" dirty="0" err="1"/>
              <a:t>cepe</a:t>
            </a:r>
            <a:endParaRPr lang="en-US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1 </a:t>
            </a:r>
            <a:r>
              <a:rPr lang="en-US" sz="3200" dirty="0" err="1"/>
              <a:t>morcov</a:t>
            </a:r>
            <a:endParaRPr lang="en-US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1 </a:t>
            </a:r>
            <a:r>
              <a:rPr lang="en-US" sz="3200" dirty="0" err="1"/>
              <a:t>ardei</a:t>
            </a:r>
            <a:r>
              <a:rPr lang="en-US" sz="3200" dirty="0"/>
              <a:t> gras (</a:t>
            </a:r>
            <a:r>
              <a:rPr lang="en-US" sz="3200" dirty="0" err="1"/>
              <a:t>opțional</a:t>
            </a:r>
            <a:r>
              <a:rPr lang="en-US" sz="32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2-3 </a:t>
            </a:r>
            <a:r>
              <a:rPr lang="en-US" sz="3200" dirty="0" err="1"/>
              <a:t>căței</a:t>
            </a:r>
            <a:r>
              <a:rPr lang="en-US" sz="3200" dirty="0"/>
              <a:t> de </a:t>
            </a:r>
            <a:r>
              <a:rPr lang="en-US" sz="3200" dirty="0" err="1"/>
              <a:t>usturoi</a:t>
            </a:r>
            <a:endParaRPr lang="en-US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2 </a:t>
            </a:r>
            <a:r>
              <a:rPr lang="en-US" sz="3200" dirty="0" err="1"/>
              <a:t>linguri</a:t>
            </a:r>
            <a:r>
              <a:rPr lang="en-US" sz="3200" dirty="0"/>
              <a:t> </a:t>
            </a:r>
            <a:r>
              <a:rPr lang="en-US" sz="3200" dirty="0" err="1"/>
              <a:t>pastă</a:t>
            </a:r>
            <a:r>
              <a:rPr lang="en-US" sz="3200" dirty="0"/>
              <a:t> de </a:t>
            </a:r>
            <a:r>
              <a:rPr lang="en-US" sz="3200" dirty="0" err="1"/>
              <a:t>roșii</a:t>
            </a:r>
            <a:r>
              <a:rPr lang="en-US" sz="3200" dirty="0"/>
              <a:t> (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roșii</a:t>
            </a:r>
            <a:r>
              <a:rPr lang="en-US" sz="3200" dirty="0"/>
              <a:t> </a:t>
            </a:r>
            <a:r>
              <a:rPr lang="en-US" sz="3200" dirty="0" err="1"/>
              <a:t>cuburi</a:t>
            </a:r>
            <a:r>
              <a:rPr lang="en-US" sz="32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2 </a:t>
            </a:r>
            <a:r>
              <a:rPr lang="en-US" sz="3200" dirty="0" err="1"/>
              <a:t>foi</a:t>
            </a:r>
            <a:r>
              <a:rPr lang="en-US" sz="3200" dirty="0"/>
              <a:t> de </a:t>
            </a:r>
            <a:r>
              <a:rPr lang="en-US" sz="3200" dirty="0" err="1"/>
              <a:t>dafin</a:t>
            </a:r>
            <a:endParaRPr lang="en-US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2-3 </a:t>
            </a:r>
            <a:r>
              <a:rPr lang="en-US" sz="3200" dirty="0" err="1"/>
              <a:t>linguri</a:t>
            </a:r>
            <a:r>
              <a:rPr lang="en-US" sz="3200" dirty="0"/>
              <a:t> </a:t>
            </a:r>
            <a:r>
              <a:rPr lang="en-US" sz="3200" dirty="0" err="1"/>
              <a:t>ulei</a:t>
            </a:r>
            <a:endParaRPr lang="en-US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Sare, piper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 err="1"/>
              <a:t>Pătrunjel</a:t>
            </a:r>
            <a:r>
              <a:rPr lang="en-US" sz="3200" dirty="0"/>
              <a:t> </a:t>
            </a:r>
            <a:r>
              <a:rPr lang="en-US" sz="3200" dirty="0" err="1"/>
              <a:t>verde</a:t>
            </a:r>
            <a:r>
              <a:rPr lang="en-US" sz="3200" dirty="0"/>
              <a:t> </a:t>
            </a:r>
            <a:r>
              <a:rPr lang="en-US" sz="3200" dirty="0" err="1"/>
              <a:t>pentru</a:t>
            </a:r>
            <a:r>
              <a:rPr lang="en-US" sz="3200" dirty="0"/>
              <a:t> decor</a:t>
            </a:r>
          </a:p>
          <a:p>
            <a:pPr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8BD624-8CCA-1E22-6CBD-48652BCAA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977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44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9859B-0D29-55A7-EE6D-7D10B2E2D0C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36794" y="852516"/>
            <a:ext cx="9494259" cy="3368040"/>
          </a:xfrm>
        </p:spPr>
        <p:txBody>
          <a:bodyPr>
            <a:normAutofit fontScale="25000" lnSpcReduction="20000"/>
          </a:bodyPr>
          <a:lstStyle/>
          <a:p>
            <a:r>
              <a:rPr lang="en-US" sz="11200" b="1" dirty="0"/>
              <a:t>Mod de </a:t>
            </a:r>
            <a:r>
              <a:rPr lang="en-US" sz="11200" b="1" dirty="0" err="1"/>
              <a:t>preparare</a:t>
            </a:r>
            <a:r>
              <a:rPr lang="en-US" sz="11200" b="1" dirty="0"/>
              <a:t>:</a:t>
            </a:r>
            <a:endParaRPr lang="ro-RO" sz="11200" b="1" dirty="0"/>
          </a:p>
          <a:p>
            <a:endParaRPr lang="en-US" sz="11200" b="1" dirty="0"/>
          </a:p>
          <a:p>
            <a:r>
              <a:rPr lang="ro-RO" sz="11200" dirty="0"/>
              <a:t>-</a:t>
            </a:r>
            <a:r>
              <a:rPr lang="en-US" sz="11200" dirty="0" err="1"/>
              <a:t>Fasolea</a:t>
            </a:r>
            <a:r>
              <a:rPr lang="en-US" sz="11200" dirty="0"/>
              <a:t> se </a:t>
            </a:r>
            <a:r>
              <a:rPr lang="en-US" sz="11200" dirty="0" err="1"/>
              <a:t>lasă</a:t>
            </a:r>
            <a:r>
              <a:rPr lang="en-US" sz="11200" dirty="0"/>
              <a:t> la </a:t>
            </a:r>
            <a:r>
              <a:rPr lang="en-US" sz="11200" dirty="0" err="1"/>
              <a:t>înmuiat</a:t>
            </a:r>
            <a:r>
              <a:rPr lang="en-US" sz="11200" dirty="0"/>
              <a:t> de </a:t>
            </a:r>
            <a:r>
              <a:rPr lang="en-US" sz="11200" dirty="0" err="1"/>
              <a:t>seara</a:t>
            </a:r>
            <a:r>
              <a:rPr lang="en-US" sz="11200" dirty="0"/>
              <a:t> </a:t>
            </a:r>
            <a:r>
              <a:rPr lang="en-US" sz="11200" dirty="0" err="1"/>
              <a:t>până</a:t>
            </a:r>
            <a:r>
              <a:rPr lang="en-US" sz="11200" dirty="0"/>
              <a:t> </a:t>
            </a:r>
            <a:r>
              <a:rPr lang="en-US" sz="11200" dirty="0" err="1"/>
              <a:t>dimineața</a:t>
            </a:r>
            <a:r>
              <a:rPr lang="en-US" sz="11200" dirty="0"/>
              <a:t>, </a:t>
            </a:r>
            <a:r>
              <a:rPr lang="en-US" sz="11200" dirty="0" err="1"/>
              <a:t>apoi</a:t>
            </a:r>
            <a:r>
              <a:rPr lang="en-US" sz="11200" dirty="0"/>
              <a:t> se </a:t>
            </a:r>
            <a:r>
              <a:rPr lang="en-US" sz="11200" dirty="0" err="1"/>
              <a:t>fierbe</a:t>
            </a:r>
            <a:r>
              <a:rPr lang="en-US" sz="11200" dirty="0"/>
              <a:t> </a:t>
            </a:r>
            <a:r>
              <a:rPr lang="en-US" sz="11200" dirty="0" err="1"/>
              <a:t>schimbând</a:t>
            </a:r>
            <a:r>
              <a:rPr lang="en-US" sz="11200" dirty="0"/>
              <a:t> </a:t>
            </a:r>
            <a:r>
              <a:rPr lang="en-US" sz="11200" dirty="0" err="1"/>
              <a:t>apa</a:t>
            </a:r>
            <a:r>
              <a:rPr lang="en-US" sz="11200" dirty="0"/>
              <a:t> de 2-3 </a:t>
            </a:r>
            <a:r>
              <a:rPr lang="en-US" sz="11200" dirty="0" err="1"/>
              <a:t>ori</a:t>
            </a:r>
            <a:r>
              <a:rPr lang="en-US" sz="11200" dirty="0"/>
              <a:t> </a:t>
            </a:r>
            <a:r>
              <a:rPr lang="en-US" sz="11200" dirty="0" err="1"/>
              <a:t>pentru</a:t>
            </a:r>
            <a:r>
              <a:rPr lang="en-US" sz="11200" dirty="0"/>
              <a:t> a fi </a:t>
            </a:r>
            <a:r>
              <a:rPr lang="en-US" sz="11200" dirty="0" err="1"/>
              <a:t>mai</a:t>
            </a:r>
            <a:r>
              <a:rPr lang="en-US" sz="11200" dirty="0"/>
              <a:t> </a:t>
            </a:r>
            <a:r>
              <a:rPr lang="en-US" sz="11200" dirty="0" err="1"/>
              <a:t>ușor</a:t>
            </a:r>
            <a:r>
              <a:rPr lang="en-US" sz="11200" dirty="0"/>
              <a:t> de </a:t>
            </a:r>
            <a:r>
              <a:rPr lang="en-US" sz="11200" dirty="0" err="1"/>
              <a:t>digerat</a:t>
            </a:r>
            <a:r>
              <a:rPr lang="en-US" sz="11200" dirty="0"/>
              <a:t>.</a:t>
            </a:r>
          </a:p>
          <a:p>
            <a:r>
              <a:rPr lang="ro-RO" sz="11200" dirty="0"/>
              <a:t>-</a:t>
            </a:r>
            <a:r>
              <a:rPr lang="en-US" sz="11200" dirty="0" err="1"/>
              <a:t>Separat</a:t>
            </a:r>
            <a:r>
              <a:rPr lang="en-US" sz="11200" dirty="0"/>
              <a:t>, se </a:t>
            </a:r>
            <a:r>
              <a:rPr lang="en-US" sz="11200" dirty="0" err="1"/>
              <a:t>călește</a:t>
            </a:r>
            <a:r>
              <a:rPr lang="en-US" sz="11200" dirty="0"/>
              <a:t> </a:t>
            </a:r>
            <a:r>
              <a:rPr lang="en-US" sz="11200" dirty="0" err="1"/>
              <a:t>în</a:t>
            </a:r>
            <a:r>
              <a:rPr lang="en-US" sz="11200" dirty="0"/>
              <a:t> </a:t>
            </a:r>
            <a:r>
              <a:rPr lang="en-US" sz="11200" dirty="0" err="1"/>
              <a:t>ulei</a:t>
            </a:r>
            <a:r>
              <a:rPr lang="en-US" sz="11200" dirty="0"/>
              <a:t> </a:t>
            </a:r>
            <a:r>
              <a:rPr lang="en-US" sz="11200" dirty="0" err="1"/>
              <a:t>ceapa</a:t>
            </a:r>
            <a:r>
              <a:rPr lang="en-US" sz="11200" dirty="0"/>
              <a:t> </a:t>
            </a:r>
            <a:r>
              <a:rPr lang="en-US" sz="11200" dirty="0" err="1"/>
              <a:t>tocată</a:t>
            </a:r>
            <a:r>
              <a:rPr lang="en-US" sz="11200" dirty="0"/>
              <a:t>, </a:t>
            </a:r>
            <a:r>
              <a:rPr lang="en-US" sz="11200" dirty="0" err="1"/>
              <a:t>împreună</a:t>
            </a:r>
            <a:r>
              <a:rPr lang="en-US" sz="11200" dirty="0"/>
              <a:t> cu </a:t>
            </a:r>
            <a:r>
              <a:rPr lang="en-US" sz="11200" dirty="0" err="1"/>
              <a:t>morcovul</a:t>
            </a:r>
            <a:r>
              <a:rPr lang="en-US" sz="11200" dirty="0"/>
              <a:t> </a:t>
            </a:r>
            <a:r>
              <a:rPr lang="en-US" sz="11200" dirty="0" err="1"/>
              <a:t>și</a:t>
            </a:r>
            <a:r>
              <a:rPr lang="en-US" sz="11200" dirty="0"/>
              <a:t> </a:t>
            </a:r>
            <a:r>
              <a:rPr lang="en-US" sz="11200" dirty="0" err="1"/>
              <a:t>ardeiul</a:t>
            </a:r>
            <a:r>
              <a:rPr lang="en-US" sz="11200" dirty="0"/>
              <a:t>.</a:t>
            </a:r>
          </a:p>
          <a:p>
            <a:r>
              <a:rPr lang="ro-RO" sz="11200" dirty="0"/>
              <a:t>-</a:t>
            </a:r>
            <a:r>
              <a:rPr lang="en-US" sz="11200" dirty="0"/>
              <a:t>Se </a:t>
            </a:r>
            <a:r>
              <a:rPr lang="en-US" sz="11200" dirty="0" err="1"/>
              <a:t>adaugă</a:t>
            </a:r>
            <a:r>
              <a:rPr lang="en-US" sz="11200" dirty="0"/>
              <a:t> </a:t>
            </a:r>
            <a:r>
              <a:rPr lang="en-US" sz="11200" dirty="0" err="1"/>
              <a:t>usturoiul</a:t>
            </a:r>
            <a:r>
              <a:rPr lang="en-US" sz="11200" dirty="0"/>
              <a:t> </a:t>
            </a:r>
            <a:r>
              <a:rPr lang="en-US" sz="11200" dirty="0" err="1"/>
              <a:t>zdrobit</a:t>
            </a:r>
            <a:r>
              <a:rPr lang="en-US" sz="11200" dirty="0"/>
              <a:t>, pasta de </a:t>
            </a:r>
            <a:r>
              <a:rPr lang="en-US" sz="11200" dirty="0" err="1"/>
              <a:t>roșii</a:t>
            </a:r>
            <a:r>
              <a:rPr lang="en-US" sz="11200" dirty="0"/>
              <a:t> </a:t>
            </a:r>
            <a:r>
              <a:rPr lang="en-US" sz="11200" dirty="0" err="1"/>
              <a:t>și</a:t>
            </a:r>
            <a:r>
              <a:rPr lang="en-US" sz="11200" dirty="0"/>
              <a:t> </a:t>
            </a:r>
            <a:r>
              <a:rPr lang="en-US" sz="11200" dirty="0" err="1"/>
              <a:t>condimentele</a:t>
            </a:r>
            <a:r>
              <a:rPr lang="en-US" sz="11200" dirty="0"/>
              <a:t>.</a:t>
            </a:r>
          </a:p>
          <a:p>
            <a:r>
              <a:rPr lang="ro-RO" sz="11200" dirty="0"/>
              <a:t>-</a:t>
            </a:r>
            <a:r>
              <a:rPr lang="en-US" sz="11200" dirty="0" err="1"/>
              <a:t>Fasolea</a:t>
            </a:r>
            <a:r>
              <a:rPr lang="en-US" sz="11200" dirty="0"/>
              <a:t> </a:t>
            </a:r>
            <a:r>
              <a:rPr lang="en-US" sz="11200" dirty="0" err="1"/>
              <a:t>fiartă</a:t>
            </a:r>
            <a:r>
              <a:rPr lang="en-US" sz="11200" dirty="0"/>
              <a:t> se </a:t>
            </a:r>
            <a:r>
              <a:rPr lang="en-US" sz="11200" dirty="0" err="1"/>
              <a:t>pune</a:t>
            </a:r>
            <a:r>
              <a:rPr lang="en-US" sz="11200" dirty="0"/>
              <a:t> </a:t>
            </a:r>
            <a:r>
              <a:rPr lang="en-US" sz="11200" dirty="0" err="1"/>
              <a:t>peste</a:t>
            </a:r>
            <a:r>
              <a:rPr lang="en-US" sz="11200" dirty="0"/>
              <a:t> legume, se </a:t>
            </a:r>
            <a:r>
              <a:rPr lang="en-US" sz="11200" dirty="0" err="1"/>
              <a:t>adaugă</a:t>
            </a:r>
            <a:r>
              <a:rPr lang="en-US" sz="11200" dirty="0"/>
              <a:t> </a:t>
            </a:r>
            <a:r>
              <a:rPr lang="en-US" sz="11200" dirty="0" err="1"/>
              <a:t>puțină</a:t>
            </a:r>
            <a:r>
              <a:rPr lang="en-US" sz="11200" dirty="0"/>
              <a:t> </a:t>
            </a:r>
            <a:r>
              <a:rPr lang="en-US" sz="11200" dirty="0" err="1"/>
              <a:t>apă</a:t>
            </a:r>
            <a:r>
              <a:rPr lang="en-US" sz="11200" dirty="0"/>
              <a:t> </a:t>
            </a:r>
            <a:r>
              <a:rPr lang="en-US" sz="11200" dirty="0" err="1"/>
              <a:t>caldă</a:t>
            </a:r>
            <a:r>
              <a:rPr lang="en-US" sz="11200" dirty="0"/>
              <a:t> </a:t>
            </a:r>
            <a:r>
              <a:rPr lang="en-US" sz="11200" dirty="0" err="1"/>
              <a:t>și</a:t>
            </a:r>
            <a:r>
              <a:rPr lang="en-US" sz="11200" dirty="0"/>
              <a:t> se </a:t>
            </a:r>
            <a:r>
              <a:rPr lang="en-US" sz="11200" dirty="0" err="1"/>
              <a:t>lasă</a:t>
            </a:r>
            <a:r>
              <a:rPr lang="en-US" sz="11200" dirty="0"/>
              <a:t> </a:t>
            </a:r>
            <a:r>
              <a:rPr lang="en-US" sz="11200" dirty="0" err="1"/>
              <a:t>să</a:t>
            </a:r>
            <a:r>
              <a:rPr lang="en-US" sz="11200" dirty="0"/>
              <a:t> </a:t>
            </a:r>
            <a:r>
              <a:rPr lang="en-US" sz="11200" dirty="0" err="1"/>
              <a:t>fiarbă</a:t>
            </a:r>
            <a:r>
              <a:rPr lang="en-US" sz="11200" dirty="0"/>
              <a:t> la </a:t>
            </a:r>
            <a:r>
              <a:rPr lang="en-US" sz="11200" dirty="0" err="1"/>
              <a:t>foc</a:t>
            </a:r>
            <a:r>
              <a:rPr lang="en-US" sz="11200" dirty="0"/>
              <a:t> mic </a:t>
            </a:r>
            <a:r>
              <a:rPr lang="en-US" sz="11200" dirty="0" err="1"/>
              <a:t>până</a:t>
            </a:r>
            <a:r>
              <a:rPr lang="en-US" sz="11200" dirty="0"/>
              <a:t> se </a:t>
            </a:r>
            <a:r>
              <a:rPr lang="en-US" sz="11200" dirty="0" err="1"/>
              <a:t>leagă</a:t>
            </a:r>
            <a:r>
              <a:rPr lang="en-US" sz="11200" dirty="0"/>
              <a:t> </a:t>
            </a:r>
            <a:r>
              <a:rPr lang="en-US" sz="11200" dirty="0" err="1"/>
              <a:t>sosul</a:t>
            </a:r>
            <a:r>
              <a:rPr lang="en-US" sz="11200" dirty="0"/>
              <a:t>.</a:t>
            </a:r>
          </a:p>
          <a:p>
            <a:r>
              <a:rPr lang="ro-RO" sz="11200" dirty="0"/>
              <a:t>-</a:t>
            </a:r>
            <a:r>
              <a:rPr lang="en-US" sz="11200" dirty="0"/>
              <a:t>La final, se </a:t>
            </a:r>
            <a:r>
              <a:rPr lang="en-US" sz="11200" dirty="0" err="1"/>
              <a:t>presară</a:t>
            </a:r>
            <a:r>
              <a:rPr lang="en-US" sz="11200" dirty="0"/>
              <a:t> </a:t>
            </a:r>
            <a:r>
              <a:rPr lang="en-US" sz="11200" dirty="0" err="1"/>
              <a:t>pătrunjel</a:t>
            </a:r>
            <a:r>
              <a:rPr lang="en-US" sz="11200" dirty="0"/>
              <a:t> </a:t>
            </a:r>
            <a:r>
              <a:rPr lang="en-US" sz="11200" dirty="0" err="1"/>
              <a:t>verde</a:t>
            </a:r>
            <a:r>
              <a:rPr lang="en-US" sz="11200" dirty="0"/>
              <a:t> </a:t>
            </a:r>
            <a:r>
              <a:rPr lang="en-US" sz="11200" dirty="0" err="1"/>
              <a:t>tocat</a:t>
            </a:r>
            <a:r>
              <a:rPr lang="en-US" sz="1120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508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54FC9E-5D89-AAD4-A94B-BE94D3BE415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rcRect l="19646" r="3" b="9093"/>
          <a:stretch>
            <a:fillRect/>
          </a:stretch>
        </p:blipFill>
        <p:spPr>
          <a:xfrm>
            <a:off x="3175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5661B7-77C9-AC39-9511-2B038CCFB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1757" y="1749003"/>
            <a:ext cx="5833397" cy="2372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dirty="0" err="1"/>
              <a:t>Vă</a:t>
            </a:r>
            <a:r>
              <a:rPr lang="en-US" sz="5400" dirty="0"/>
              <a:t> </a:t>
            </a:r>
            <a:r>
              <a:rPr lang="en-US" sz="5400" dirty="0" err="1"/>
              <a:t>mulțumim</a:t>
            </a:r>
            <a:r>
              <a:rPr lang="en-US" sz="5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85346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6" name="Group 2055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57" name="Straight Connector 2056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8" name="Straight Connector 2057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59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60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61" name="Isosceles Triangle 2060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62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63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64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65" name="Isosceles Triangle 2064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66" name="Isosceles Triangle 2065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 useBgFill="1">
        <p:nvSpPr>
          <p:cNvPr id="2068" name="Rectangle 2067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0" name="Rectangle 2069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72" name="Isosceles Triangle 2071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4B7D88-18D8-7250-6364-BECA6F653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593" y="369890"/>
            <a:ext cx="4203045" cy="13756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Ce </a:t>
            </a:r>
            <a:r>
              <a:rPr lang="en-US" b="1" dirty="0" err="1">
                <a:solidFill>
                  <a:schemeClr val="bg1"/>
                </a:solidFill>
              </a:rPr>
              <a:t>este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risipa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alimentară</a:t>
            </a:r>
            <a:r>
              <a:rPr lang="en-US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27842C-1C3A-76F9-8969-04AEDC46E600}"/>
              </a:ext>
            </a:extLst>
          </p:cNvPr>
          <p:cNvSpPr>
            <a:spLocks noGrp="1" noChangeArrowheads="1"/>
          </p:cNvSpPr>
          <p:nvPr>
            <p:ph sz="quarter" idx="10"/>
          </p:nvPr>
        </p:nvSpPr>
        <p:spPr bwMode="auto">
          <a:xfrm>
            <a:off x="616795" y="2532185"/>
            <a:ext cx="4079843" cy="39559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0" marR="0" lvl="0" indent="0" fontAlgn="base">
              <a:buFont typeface="Wingdings 3" charset="2"/>
              <a:buChar char=""/>
              <a:tabLst/>
            </a:pPr>
            <a:r>
              <a:rPr lang="en-US" altLang="en-US" sz="2800" dirty="0" err="1">
                <a:solidFill>
                  <a:schemeClr val="bg1"/>
                </a:solidFill>
              </a:rPr>
              <a:t>A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limente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care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ar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putea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fi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consumate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dar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sunt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aruncate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.</a:t>
            </a:r>
          </a:p>
          <a:p>
            <a:pPr marL="0" marR="0" lvl="0" indent="0" fontAlgn="base">
              <a:buFont typeface="Wingdings 3" charset="2"/>
              <a:buChar char=""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Exemple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: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resturi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de la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restaurante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produse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expirate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porții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prea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mari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.</a:t>
            </a:r>
          </a:p>
        </p:txBody>
      </p:sp>
      <p:pic>
        <p:nvPicPr>
          <p:cNvPr id="2051" name="Picture 3" descr="Reglementari risipa alimentara – DAJ Galati">
            <a:extLst>
              <a:ext uri="{FF2B5EF4-FFF2-40B4-BE49-F238E27FC236}">
                <a16:creationId xmlns:a16="http://schemas.microsoft.com/office/drawing/2014/main" id="{5C6538A9-2540-F0C6-7F2F-4458E7BE4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06574" y="1438377"/>
            <a:ext cx="5143500" cy="3852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4" name="Isosceles Triangle 2073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374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2" name="Group 3081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083" name="Straight Connector 3082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4" name="Straight Connector 3083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85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86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87" name="Isosceles Triangle 3086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88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89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90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91" name="Isosceles Triangle 3090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92" name="Isosceles Triangle 3091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D304888D-B78B-26F5-9075-CDA3C673C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0051" y="523083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/>
              <a:t>Date și statistici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903A7383-C525-9796-DE00-AF68920CC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3160" y="2160589"/>
            <a:ext cx="5207839" cy="388077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0" marR="0" lvl="0" indent="0" fontAlgn="base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1/3 din alimentele produse la nivel mondial se risipesc.</a:t>
            </a:r>
          </a:p>
          <a:p>
            <a:pPr marL="0" marR="0" lvl="0" indent="0" fontAlgn="base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</a:pP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 marL="0" marR="0" lvl="0" indent="0" fontAlgn="base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În UE, peste 88 milioane de tone de alimente sunt aruncate anual.</a:t>
            </a:r>
          </a:p>
          <a:p>
            <a:pPr marL="0" marR="0" lvl="0" indent="0" fontAlgn="base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</a:pP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 marL="0" marR="0" lvl="0" indent="0" fontAlgn="base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În gospodării, risipa alimentară reprezintă o mare parte din total.</a:t>
            </a:r>
          </a:p>
        </p:txBody>
      </p:sp>
      <p:pic>
        <p:nvPicPr>
          <p:cNvPr id="3077" name="Picture 5" descr="UE „risipește mai multe alimente decât importă”, susține un nou raport -  RO.aliment">
            <a:extLst>
              <a:ext uri="{FF2B5EF4-FFF2-40B4-BE49-F238E27FC236}">
                <a16:creationId xmlns:a16="http://schemas.microsoft.com/office/drawing/2014/main" id="{9BB0487D-0914-F2CE-4B96-9CB3B7C1F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1" r="10032"/>
          <a:stretch>
            <a:fillRect/>
          </a:stretch>
        </p:blipFill>
        <p:spPr bwMode="auto">
          <a:xfrm>
            <a:off x="757251" y="2039815"/>
            <a:ext cx="2964680" cy="36602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577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5" name="Group 4124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105" name="Straight Connector 4104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6" name="Straight Connector 4105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27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129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131" name="Isosceles Triangle 4130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133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135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136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137" name="Isosceles Triangle 4136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138" name="Isosceles Triangle 4137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 useBgFill="1">
        <p:nvSpPr>
          <p:cNvPr id="4139" name="Rectangle 4138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4140" name="Rectangle 413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41" name="Straight Connector 4140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42" name="Straight Connector 4141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24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26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28" name="Isosceles Triangle 4127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30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32" name="Isosceles Triangle 4131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34" name="Freeform: Shape 4133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21905908-61C5-E80D-F570-D84DB7527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err="1">
                <a:solidFill>
                  <a:srgbClr val="FFFFFF"/>
                </a:solidFill>
              </a:rPr>
              <a:t>Cauzele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principale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4099" name="Picture 3" descr="Freshful by eMAG și Banca pentru Alimente București, parteneriat pentru a  reduce risipa alimentară - Ambasada Sustenabilității în România">
            <a:extLst>
              <a:ext uri="{FF2B5EF4-FFF2-40B4-BE49-F238E27FC236}">
                <a16:creationId xmlns:a16="http://schemas.microsoft.com/office/drawing/2014/main" id="{DF2F473E-301F-14AE-3748-882760117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4365" y="2311121"/>
            <a:ext cx="4759061" cy="247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6D1B8C80-9348-5444-137C-A603668C2312}"/>
              </a:ext>
            </a:extLst>
          </p:cNvPr>
          <p:cNvSpPr>
            <a:spLocks noGrp="1" noChangeArrowheads="1"/>
          </p:cNvSpPr>
          <p:nvPr>
            <p:ph sz="quarter" idx="11"/>
          </p:nvPr>
        </p:nvSpPr>
        <p:spPr bwMode="auto">
          <a:xfrm>
            <a:off x="7074832" y="3362795"/>
            <a:ext cx="4512988" cy="33179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fontAlgn="base">
              <a:spcBef>
                <a:spcPts val="1000"/>
              </a:spcBef>
              <a:buFont typeface="Wingdings 3" charset="2"/>
              <a:buChar char=""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</a:rPr>
              <a:t>Cumpărături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</a:rPr>
              <a:t>excesive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</a:rPr>
              <a:t>.</a:t>
            </a:r>
          </a:p>
          <a:p>
            <a:pPr marL="0" marR="0" lvl="0" indent="0" fontAlgn="base">
              <a:spcBef>
                <a:spcPts val="1000"/>
              </a:spcBef>
              <a:buFont typeface="Wingdings 3" charset="2"/>
              <a:buChar char=""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</a:rPr>
              <a:t>Neplanificarea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</a:rPr>
              <a:t>meselor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</a:rPr>
              <a:t>.</a:t>
            </a:r>
          </a:p>
          <a:p>
            <a:pPr marL="0" marR="0" lvl="0" indent="0" fontAlgn="base">
              <a:spcBef>
                <a:spcPts val="1000"/>
              </a:spcBef>
              <a:buFont typeface="Wingdings 3" charset="2"/>
              <a:buChar char=""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</a:rPr>
              <a:t>Ambalaje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</a:rPr>
              <a:t>prea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</a:rPr>
              <a:t>mari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</a:rPr>
              <a:t>.</a:t>
            </a:r>
          </a:p>
          <a:p>
            <a:pPr marL="0" marR="0" lvl="0" indent="0" fontAlgn="base">
              <a:spcBef>
                <a:spcPts val="1000"/>
              </a:spcBef>
              <a:buFont typeface="Wingdings 3" charset="2"/>
              <a:buChar char="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</a:rPr>
              <a:t>Restaurante care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</a:rPr>
              <a:t>pregătesc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</a:rPr>
              <a:t>porții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</a:rPr>
              <a:t>prea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</a:rPr>
              <a:t>mari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7108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8" name="Group 5127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129" name="Straight Connector 5128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0" name="Straight Connector 5129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31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32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33" name="Isosceles Triangle 5132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34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35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36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37" name="Isosceles Triangle 5136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38" name="Isosceles Triangle 5137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 useBgFill="1">
        <p:nvSpPr>
          <p:cNvPr id="5140" name="Rectangle 5139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2" name="Rectangle 5141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44" name="Isosceles Triangle 5143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A951FD-B055-4EE8-B6D9-62EC0F39D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dirty="0" err="1">
                <a:solidFill>
                  <a:schemeClr val="bg1"/>
                </a:solidFill>
              </a:rPr>
              <a:t>Consecințe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A2D609-19A7-858C-6590-1AFDB330774B}"/>
              </a:ext>
            </a:extLst>
          </p:cNvPr>
          <p:cNvSpPr>
            <a:spLocks noGrp="1" noChangeArrowheads="1"/>
          </p:cNvSpPr>
          <p:nvPr>
            <p:ph sz="quarter" idx="11"/>
          </p:nvPr>
        </p:nvSpPr>
        <p:spPr bwMode="auto">
          <a:xfrm>
            <a:off x="673754" y="2160590"/>
            <a:ext cx="3973943" cy="344011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0" marR="0" lvl="0" indent="0" fontAlgn="base">
              <a:spcBef>
                <a:spcPts val="1000"/>
              </a:spcBef>
              <a:spcAft>
                <a:spcPts val="0"/>
              </a:spcAft>
              <a:buFont typeface="Wingdings 3" charset="2"/>
              <a:buChar char=""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</a:rPr>
              <a:t>Economice: pierderi financiare mari.</a:t>
            </a:r>
          </a:p>
          <a:p>
            <a:pPr marL="0" marR="0" lvl="0" indent="0" fontAlgn="base">
              <a:spcBef>
                <a:spcPts val="1000"/>
              </a:spcBef>
              <a:spcAft>
                <a:spcPts val="0"/>
              </a:spcAft>
              <a:buFont typeface="Wingdings 3" charset="2"/>
              <a:buChar char=""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</a:rPr>
              <a:t>Sociale: în timp ce milioane de oameni suferă de foame.</a:t>
            </a:r>
          </a:p>
          <a:p>
            <a:pPr marL="0" marR="0" lvl="0" indent="0" fontAlgn="base">
              <a:spcBef>
                <a:spcPts val="1000"/>
              </a:spcBef>
              <a:spcAft>
                <a:spcPts val="0"/>
              </a:spcAft>
              <a:buFont typeface="Wingdings 3" charset="2"/>
              <a:buChar char=""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</a:rPr>
              <a:t>Ecologice: risipă de apă, energie, poluare prin deșeuri.</a:t>
            </a:r>
          </a:p>
        </p:txBody>
      </p:sp>
      <p:pic>
        <p:nvPicPr>
          <p:cNvPr id="5123" name="Picture 3" descr="Risipa alimentară, o problemă globală. Cum pot fi legumele și fructele  lovite sau ofilite transformate în mâncăruri delicioase">
            <a:extLst>
              <a:ext uri="{FF2B5EF4-FFF2-40B4-BE49-F238E27FC236}">
                <a16:creationId xmlns:a16="http://schemas.microsoft.com/office/drawing/2014/main" id="{D7D2BF38-CEA6-137E-824D-AAB000B24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1" y="1808703"/>
            <a:ext cx="5391572" cy="3086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6" name="Isosceles Triangle 5145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554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B0A9F6B-B714-24A4-1731-04239F0C6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148" y="532099"/>
            <a:ext cx="6806663" cy="2788919"/>
          </a:xfrm>
        </p:spPr>
        <p:txBody>
          <a:bodyPr>
            <a:normAutofit/>
          </a:bodyPr>
          <a:lstStyle/>
          <a:p>
            <a:r>
              <a:rPr lang="ro-RO" sz="6000" b="1" dirty="0"/>
              <a:t>Cum am evitat noi risipa alimentară?</a:t>
            </a:r>
            <a:endParaRPr lang="en-US" sz="60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D350C2-47A5-211F-A685-9ACD21117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146" name="Picture 2" descr="Reducerea risipei alimentare: Cum aplică alte țări măsuri eficiente">
            <a:extLst>
              <a:ext uri="{FF2B5EF4-FFF2-40B4-BE49-F238E27FC236}">
                <a16:creationId xmlns:a16="http://schemas.microsoft.com/office/drawing/2014/main" id="{AC3C166A-13C4-0151-944F-744EA080F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859" y="4065409"/>
            <a:ext cx="2974567" cy="1979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263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7" descr="A plate of food with lemon slices and sauce&#10;&#10;AI-generated content may be incorrect.">
            <a:extLst>
              <a:ext uri="{FF2B5EF4-FFF2-40B4-BE49-F238E27FC236}">
                <a16:creationId xmlns:a16="http://schemas.microsoft.com/office/drawing/2014/main" id="{1DBA6D6A-A69A-CC57-A3F2-84AAC6CF5F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134" b="26702"/>
          <a:stretch>
            <a:fillRect/>
          </a:stretch>
        </p:blipFill>
        <p:spPr>
          <a:xfrm>
            <a:off x="4200187" y="-64294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7364034-5F15-4B68-638D-779A619AC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4134812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Creativitatea</a:t>
            </a:r>
            <a:r>
              <a:rPr lang="en-US" dirty="0"/>
              <a:t> </a:t>
            </a:r>
            <a:r>
              <a:rPr lang="en-US" dirty="0" err="1"/>
              <a:t>combate</a:t>
            </a:r>
            <a:r>
              <a:rPr lang="en-US" dirty="0"/>
              <a:t> </a:t>
            </a:r>
            <a:r>
              <a:rPr lang="en-US" dirty="0" err="1"/>
              <a:t>risipa</a:t>
            </a:r>
            <a:r>
              <a:rPr lang="en-US" dirty="0"/>
              <a:t>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51A4F1-ABAF-2D28-B31B-A6DC9942FA1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1250" y="2343151"/>
            <a:ext cx="4605866" cy="388077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0"/>
              </a:spcAft>
            </a:pPr>
            <a:r>
              <a:rPr lang="en-US" dirty="0"/>
              <a:t>La practica </a:t>
            </a:r>
            <a:r>
              <a:rPr lang="en-US" dirty="0" err="1"/>
              <a:t>în</a:t>
            </a:r>
            <a:r>
              <a:rPr lang="en-US" dirty="0"/>
              <a:t> restaurant, </a:t>
            </a:r>
            <a:r>
              <a:rPr lang="en-US" dirty="0" err="1"/>
              <a:t>elevele</a:t>
            </a:r>
            <a:r>
              <a:rPr lang="en-US" dirty="0"/>
              <a:t> au </a:t>
            </a:r>
            <a:r>
              <a:rPr lang="en-US" dirty="0" err="1"/>
              <a:t>demonstrat</a:t>
            </a:r>
            <a:r>
              <a:rPr lang="en-US" dirty="0"/>
              <a:t> </a:t>
            </a:r>
            <a:r>
              <a:rPr lang="en-US" dirty="0" err="1"/>
              <a:t>că</a:t>
            </a:r>
            <a:r>
              <a:rPr lang="en-US" dirty="0"/>
              <a:t> </a:t>
            </a:r>
            <a:r>
              <a:rPr lang="en-US" dirty="0" err="1"/>
              <a:t>nimic</a:t>
            </a:r>
            <a:r>
              <a:rPr lang="en-US" dirty="0"/>
              <a:t> nu se </a:t>
            </a:r>
            <a:r>
              <a:rPr lang="en-US" dirty="0" err="1"/>
              <a:t>irosește</a:t>
            </a:r>
            <a:r>
              <a:rPr lang="en-US" dirty="0"/>
              <a:t>: </a:t>
            </a:r>
            <a:r>
              <a:rPr lang="en-US" dirty="0" err="1"/>
              <a:t>cartofii</a:t>
            </a:r>
            <a:r>
              <a:rPr lang="en-US" dirty="0"/>
              <a:t> </a:t>
            </a:r>
            <a:r>
              <a:rPr lang="en-US" dirty="0" err="1"/>
              <a:t>fierți</a:t>
            </a:r>
            <a:r>
              <a:rPr lang="en-US" dirty="0"/>
              <a:t> </a:t>
            </a:r>
            <a:r>
              <a:rPr lang="en-US" dirty="0" err="1"/>
              <a:t>rămași</a:t>
            </a:r>
            <a:r>
              <a:rPr lang="en-US" dirty="0"/>
              <a:t> </a:t>
            </a:r>
            <a:r>
              <a:rPr lang="en-US" dirty="0" err="1"/>
              <a:t>după</a:t>
            </a:r>
            <a:r>
              <a:rPr lang="en-US" dirty="0"/>
              <a:t> </a:t>
            </a:r>
            <a:r>
              <a:rPr lang="en-US" dirty="0" err="1"/>
              <a:t>pregătirea</a:t>
            </a:r>
            <a:r>
              <a:rPr lang="en-US" dirty="0"/>
              <a:t> </a:t>
            </a:r>
            <a:r>
              <a:rPr lang="en-US" dirty="0" err="1"/>
              <a:t>unor</a:t>
            </a:r>
            <a:r>
              <a:rPr lang="en-US" dirty="0"/>
              <a:t> </a:t>
            </a:r>
            <a:r>
              <a:rPr lang="en-US" dirty="0" err="1"/>
              <a:t>gomboți</a:t>
            </a:r>
            <a:r>
              <a:rPr lang="en-US" dirty="0"/>
              <a:t> au </a:t>
            </a:r>
            <a:r>
              <a:rPr lang="en-US" dirty="0" err="1"/>
              <a:t>fost</a:t>
            </a:r>
            <a:r>
              <a:rPr lang="en-US" dirty="0"/>
              <a:t> </a:t>
            </a:r>
            <a:r>
              <a:rPr lang="en-US" dirty="0" err="1"/>
              <a:t>transformați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cartofi</a:t>
            </a:r>
            <a:r>
              <a:rPr lang="en-US" dirty="0"/>
              <a:t> </a:t>
            </a:r>
            <a:r>
              <a:rPr lang="ro-RO" dirty="0"/>
              <a:t>piure</a:t>
            </a:r>
            <a:r>
              <a:rPr lang="en-US" dirty="0"/>
              <a:t> </a:t>
            </a:r>
            <a:r>
              <a:rPr lang="en-US" dirty="0" err="1"/>
              <a:t>delicioși</a:t>
            </a:r>
            <a:r>
              <a:rPr lang="en-US" dirty="0"/>
              <a:t>, </a:t>
            </a:r>
            <a:r>
              <a:rPr lang="en-US" dirty="0" err="1"/>
              <a:t>serviți</a:t>
            </a:r>
            <a:r>
              <a:rPr lang="en-US" dirty="0"/>
              <a:t> ca </a:t>
            </a:r>
            <a:r>
              <a:rPr lang="en-US" dirty="0" err="1"/>
              <a:t>garnitură</a:t>
            </a:r>
            <a:r>
              <a:rPr lang="en-US" dirty="0"/>
              <a:t> </a:t>
            </a:r>
            <a:r>
              <a:rPr lang="en-US" dirty="0" err="1"/>
              <a:t>lângă</a:t>
            </a:r>
            <a:r>
              <a:rPr lang="en-US" dirty="0"/>
              <a:t> </a:t>
            </a:r>
            <a:r>
              <a:rPr lang="en-US" dirty="0" err="1"/>
              <a:t>pește</a:t>
            </a:r>
            <a:r>
              <a:rPr lang="en-US" dirty="0"/>
              <a:t>.</a:t>
            </a:r>
          </a:p>
          <a:p>
            <a:pPr>
              <a:spcAft>
                <a:spcPts val="0"/>
              </a:spcAft>
            </a:pPr>
            <a:endParaRPr lang="en-US" dirty="0"/>
          </a:p>
          <a:p>
            <a:pPr>
              <a:spcAft>
                <a:spcPts val="0"/>
              </a:spcAft>
            </a:pPr>
            <a:r>
              <a:rPr lang="en-US" dirty="0"/>
              <a:t> Un </a:t>
            </a:r>
            <a:r>
              <a:rPr lang="en-US" dirty="0" err="1"/>
              <a:t>exemplu</a:t>
            </a:r>
            <a:r>
              <a:rPr lang="en-US" dirty="0"/>
              <a:t> </a:t>
            </a:r>
            <a:r>
              <a:rPr lang="en-US" dirty="0" err="1"/>
              <a:t>simplu</a:t>
            </a:r>
            <a:r>
              <a:rPr lang="en-US" dirty="0"/>
              <a:t>, </a:t>
            </a:r>
            <a:r>
              <a:rPr lang="en-US" dirty="0" err="1"/>
              <a:t>dar</a:t>
            </a:r>
            <a:r>
              <a:rPr lang="en-US" dirty="0"/>
              <a:t> </a:t>
            </a:r>
            <a:r>
              <a:rPr lang="en-US" dirty="0" err="1"/>
              <a:t>valoros</a:t>
            </a:r>
            <a:r>
              <a:rPr lang="en-US" dirty="0"/>
              <a:t>, de respect </a:t>
            </a:r>
            <a:r>
              <a:rPr lang="en-US" dirty="0" err="1"/>
              <a:t>față</a:t>
            </a:r>
            <a:r>
              <a:rPr lang="en-US" dirty="0"/>
              <a:t> de </a:t>
            </a:r>
            <a:r>
              <a:rPr lang="en-US" dirty="0" err="1"/>
              <a:t>resurse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față</a:t>
            </a:r>
            <a:r>
              <a:rPr lang="en-US" dirty="0"/>
              <a:t> de </a:t>
            </a:r>
            <a:r>
              <a:rPr lang="en-US" dirty="0" err="1"/>
              <a:t>munca</a:t>
            </a:r>
            <a:r>
              <a:rPr lang="en-US" dirty="0"/>
              <a:t> </a:t>
            </a:r>
            <a:r>
              <a:rPr lang="en-US" dirty="0" err="1"/>
              <a:t>depusă</a:t>
            </a:r>
            <a:r>
              <a:rPr lang="en-US" dirty="0"/>
              <a:t>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AD58C6-6F47-0261-9611-E968042F55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B5CEABB6-07DC-46E8-9B57-56EC44A396E5}" type="slidenum">
              <a:rPr lang="en-US" sz="9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7</a:t>
            </a:fld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35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76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5" descr="A person in a chef's uniform holding a plate of food&#10;&#10;AI-generated content may be incorrect.">
            <a:extLst>
              <a:ext uri="{FF2B5EF4-FFF2-40B4-BE49-F238E27FC236}">
                <a16:creationId xmlns:a16="http://schemas.microsoft.com/office/drawing/2014/main" id="{F173490E-9E04-E79E-4386-8F1CD6C920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" b="4660"/>
          <a:stretch>
            <a:fillRect/>
          </a:stretch>
        </p:blipFill>
        <p:spPr>
          <a:xfrm>
            <a:off x="2917998" y="-21599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D8CC2E-BB8C-CF5A-C460-C662927C06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41996" y="6041362"/>
            <a:ext cx="43200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B5CEABB6-07DC-46E8-9B57-56EC44A396E5}" type="slidenum">
              <a:rPr lang="en-US" sz="900" smtClean="0">
                <a:solidFill>
                  <a:schemeClr val="accent1"/>
                </a:solidFill>
              </a:rPr>
              <a:pPr defTabSz="914400">
                <a:spcAft>
                  <a:spcPts val="600"/>
                </a:spcAft>
              </a:pPr>
              <a:t>8</a:t>
            </a:fld>
            <a:endParaRPr lang="en-US" sz="9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754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08B8BFAA-7DDD-3EAA-DFFC-B0DA2FED7A67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840175443"/>
              </p:ext>
            </p:extLst>
          </p:nvPr>
        </p:nvGraphicFramePr>
        <p:xfrm>
          <a:off x="930273" y="886691"/>
          <a:ext cx="8546236" cy="5120260"/>
        </p:xfrm>
        <a:graphic>
          <a:graphicData uri="http://schemas.openxmlformats.org/drawingml/2006/table">
            <a:tbl>
              <a:tblPr/>
              <a:tblGrid>
                <a:gridCol w="4273118">
                  <a:extLst>
                    <a:ext uri="{9D8B030D-6E8A-4147-A177-3AD203B41FA5}">
                      <a16:colId xmlns:a16="http://schemas.microsoft.com/office/drawing/2014/main" val="869450100"/>
                    </a:ext>
                  </a:extLst>
                </a:gridCol>
                <a:gridCol w="4273118">
                  <a:extLst>
                    <a:ext uri="{9D8B030D-6E8A-4147-A177-3AD203B41FA5}">
                      <a16:colId xmlns:a16="http://schemas.microsoft.com/office/drawing/2014/main" val="3076424564"/>
                    </a:ext>
                  </a:extLst>
                </a:gridCol>
              </a:tblGrid>
              <a:tr h="65147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Ingrediente</a:t>
                      </a:r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53" marR="32253" marT="16127" marB="161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 de preparare</a:t>
                      </a:r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53" marR="32253" marT="16127" marB="161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5304829"/>
                  </a:ext>
                </a:extLst>
              </a:tr>
              <a:tr h="11400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Cartofi fierți (rămași de la gomboți)</a:t>
                      </a:r>
                    </a:p>
                  </a:txBody>
                  <a:tcPr marL="32253" marR="32253" marT="16127" marB="161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 taie felii și se așază într-un vas termorezistent</a:t>
                      </a:r>
                    </a:p>
                  </a:txBody>
                  <a:tcPr marL="32253" marR="32253" marT="16127" marB="161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0042472"/>
                  </a:ext>
                </a:extLst>
              </a:tr>
              <a:tr h="11400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Smântână</a:t>
                      </a:r>
                    </a:p>
                  </a:txBody>
                  <a:tcPr marL="32253" marR="32253" marT="16127" marB="161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 toarnă peste cartofi pentru cremozitate</a:t>
                      </a:r>
                    </a:p>
                  </a:txBody>
                  <a:tcPr marL="32253" marR="32253" marT="16127" marB="161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4890874"/>
                  </a:ext>
                </a:extLst>
              </a:tr>
              <a:tr h="65147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Cașcaval ras</a:t>
                      </a:r>
                    </a:p>
                  </a:txBody>
                  <a:tcPr marL="32253" marR="32253" marT="16127" marB="161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 presară uniform deasupra</a:t>
                      </a:r>
                    </a:p>
                  </a:txBody>
                  <a:tcPr marL="32253" marR="32253" marT="16127" marB="161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5079351"/>
                  </a:ext>
                </a:extLst>
              </a:tr>
              <a:tr h="65147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Sare, piper</a:t>
                      </a:r>
                    </a:p>
                  </a:txBody>
                  <a:tcPr marL="32253" marR="32253" marT="16127" marB="161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 condimentează după gust</a:t>
                      </a:r>
                    </a:p>
                  </a:txBody>
                  <a:tcPr marL="32253" marR="32253" marT="16127" marB="161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0991176"/>
                  </a:ext>
                </a:extLst>
              </a:tr>
              <a:tr h="65147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Unt (opțional)</a:t>
                      </a:r>
                    </a:p>
                  </a:txBody>
                  <a:tcPr marL="32253" marR="32253" marT="16127" marB="161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 </a:t>
                      </a:r>
                      <a:r>
                        <a:rPr lang="fr-FR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unge</a:t>
                      </a:r>
                      <a:r>
                        <a:rPr lang="fr-FR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vasul</a:t>
                      </a:r>
                      <a:r>
                        <a:rPr lang="fr-FR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pentru</a:t>
                      </a:r>
                      <a:r>
                        <a:rPr lang="fr-FR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 plus de </a:t>
                      </a:r>
                      <a:r>
                        <a:rPr lang="fr-FR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savoare</a:t>
                      </a:r>
                      <a:endParaRPr lang="fr-FR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53" marR="32253" marT="16127" marB="161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8723073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44084A-0289-782C-C2AC-07E397FB0C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54999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37CDA33-9251-49D0-A51A-7888AA3E063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32E4FA29-61E2-42A6-9537-732ED628B6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F796806-D3A7-49C6-9335-B8A0B9307F8E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39</TotalTime>
  <Words>478</Words>
  <Application>Microsoft Office PowerPoint</Application>
  <PresentationFormat>Widescreen</PresentationFormat>
  <Paragraphs>78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Times New Roman</vt:lpstr>
      <vt:lpstr>Trebuchet MS</vt:lpstr>
      <vt:lpstr>Wingdings 3</vt:lpstr>
      <vt:lpstr>Facet</vt:lpstr>
      <vt:lpstr>Risipa alimentară                                                                        </vt:lpstr>
      <vt:lpstr>Ce este risipa alimentară?</vt:lpstr>
      <vt:lpstr>Date și statistici</vt:lpstr>
      <vt:lpstr>Cauzele principale</vt:lpstr>
      <vt:lpstr>Consecințe</vt:lpstr>
      <vt:lpstr>Cum am evitat noi risipa alimentară?</vt:lpstr>
      <vt:lpstr>Creativitatea combate risipa!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Vă mulțumim!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Andreea-lorena Nemes</dc:creator>
  <cp:lastModifiedBy>Andreea-lorena Nemes</cp:lastModifiedBy>
  <cp:revision>2</cp:revision>
  <dcterms:created xsi:type="dcterms:W3CDTF">2025-10-03T19:56:10Z</dcterms:created>
  <dcterms:modified xsi:type="dcterms:W3CDTF">2025-10-03T20:36:08Z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