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78" r:id="rId2"/>
    <p:sldId id="257" r:id="rId3"/>
    <p:sldId id="258" r:id="rId4"/>
    <p:sldId id="272" r:id="rId5"/>
    <p:sldId id="275" r:id="rId6"/>
    <p:sldId id="267" r:id="rId7"/>
    <p:sldId id="268" r:id="rId8"/>
    <p:sldId id="269" r:id="rId9"/>
    <p:sldId id="270" r:id="rId10"/>
    <p:sldId id="276" r:id="rId11"/>
    <p:sldId id="279" r:id="rId12"/>
    <p:sldId id="271" r:id="rId13"/>
    <p:sldId id="273" r:id="rId14"/>
    <p:sldId id="277"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1" d="100"/>
          <a:sy n="101" d="100"/>
        </p:scale>
        <p:origin x="183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ubstituent dată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F0F060-72C9-42F6-B315-B98F91596971}" type="datetimeFigureOut">
              <a:rPr lang="en-US" smtClean="0"/>
              <a:pPr/>
              <a:t>10/9/2025</a:t>
            </a:fld>
            <a:endParaRPr lang="en-US"/>
          </a:p>
        </p:txBody>
      </p:sp>
      <p:sp>
        <p:nvSpPr>
          <p:cNvPr id="4" name="Substituent imagine diapozitiv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ubstituent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o-RO"/>
              <a:t>Faceți clic pentru a edita stilurile de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6" name="Substituent subsol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ubstituent număr diapozitiv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A31CB1-1DD9-4FC9-8996-9FCF387F496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18E0B9-48E4-499D-93B2-B07D00395BAC}" type="slidenum">
              <a:rPr lang="en-US" smtClean="0"/>
              <a:pPr/>
              <a:t>5</a:t>
            </a:fld>
            <a:endParaRPr lang="en-US" dirty="0"/>
          </a:p>
        </p:txBody>
      </p:sp>
    </p:spTree>
    <p:extLst>
      <p:ext uri="{BB962C8B-B14F-4D97-AF65-F5344CB8AC3E}">
        <p14:creationId xmlns:p14="http://schemas.microsoft.com/office/powerpoint/2010/main" val="1284167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2 column layout 2">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2090F11-94D5-C2A6-0759-3E7541B0993A}"/>
              </a:ext>
            </a:extLst>
          </p:cNvPr>
          <p:cNvSpPr>
            <a:spLocks noGrp="1"/>
          </p:cNvSpPr>
          <p:nvPr>
            <p:ph type="title" hasCustomPrompt="1"/>
          </p:nvPr>
        </p:nvSpPr>
        <p:spPr>
          <a:xfrm>
            <a:off x="697230" y="485114"/>
            <a:ext cx="7886700" cy="1531525"/>
          </a:xfrm>
        </p:spPr>
        <p:txBody>
          <a:bodyPr>
            <a:normAutofit/>
          </a:bodyPr>
          <a:lstStyle>
            <a:lvl1pPr>
              <a:defRPr sz="3600"/>
            </a:lvl1pPr>
          </a:lstStyle>
          <a:p>
            <a:r>
              <a:rPr lang="en-US" dirty="0"/>
              <a:t>Click to add title</a:t>
            </a:r>
          </a:p>
        </p:txBody>
      </p:sp>
      <p:sp>
        <p:nvSpPr>
          <p:cNvPr id="7" name="Rectangle 6">
            <a:extLst>
              <a:ext uri="{FF2B5EF4-FFF2-40B4-BE49-F238E27FC236}">
                <a16:creationId xmlns:a16="http://schemas.microsoft.com/office/drawing/2014/main" id="{10F349F3-2C28-5A44-EDFC-75FD6CA95EAD}"/>
              </a:ext>
              <a:ext uri="{C183D7F6-B498-43B3-948B-1728B52AA6E4}">
                <adec:decorative xmlns:adec="http://schemas.microsoft.com/office/drawing/2017/decorative" val="1"/>
              </a:ext>
            </a:extLst>
          </p:cNvPr>
          <p:cNvSpPr/>
          <p:nvPr userDrawn="1"/>
        </p:nvSpPr>
        <p:spPr>
          <a:xfrm>
            <a:off x="4572000" y="0"/>
            <a:ext cx="4572000" cy="7367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34FD449-C6E0-CF8A-82B2-52438C952C07}"/>
              </a:ext>
            </a:extLst>
          </p:cNvPr>
          <p:cNvSpPr>
            <a:spLocks noGrp="1"/>
          </p:cNvSpPr>
          <p:nvPr>
            <p:ph sz="quarter" idx="10" hasCustomPrompt="1"/>
          </p:nvPr>
        </p:nvSpPr>
        <p:spPr>
          <a:xfrm>
            <a:off x="697231" y="2153285"/>
            <a:ext cx="2446019" cy="3500438"/>
          </a:xfrm>
        </p:spPr>
        <p:txBody>
          <a:bodyPr lIns="91440">
            <a:normAutofit/>
          </a:bodyPr>
          <a:lstStyle>
            <a:lvl1pPr>
              <a:spcBef>
                <a:spcPts val="1000"/>
              </a:spcBef>
              <a:spcAft>
                <a:spcPts val="1200"/>
              </a:spcAft>
              <a:defRPr sz="1800" b="1"/>
            </a:lvl1pPr>
            <a:lvl2pPr>
              <a:spcBef>
                <a:spcPts val="1000"/>
              </a:spcBef>
              <a:spcAft>
                <a:spcPts val="1200"/>
              </a:spcAft>
              <a:defRPr sz="1600" b="1"/>
            </a:lvl2pPr>
            <a:lvl3pPr>
              <a:spcBef>
                <a:spcPts val="1000"/>
              </a:spcBef>
              <a:spcAft>
                <a:spcPts val="1200"/>
              </a:spcAft>
              <a:defRPr sz="1400" b="1"/>
            </a:lvl3pPr>
            <a:lvl4pPr>
              <a:spcBef>
                <a:spcPts val="1000"/>
              </a:spcBef>
              <a:spcAft>
                <a:spcPts val="1200"/>
              </a:spcAft>
              <a:defRPr sz="1200" b="1"/>
            </a:lvl4pPr>
            <a:lvl5pPr>
              <a:spcBef>
                <a:spcPts val="1000"/>
              </a:spcBef>
              <a:spcAft>
                <a:spcPts val="1200"/>
              </a:spcAft>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1">
            <a:extLst>
              <a:ext uri="{FF2B5EF4-FFF2-40B4-BE49-F238E27FC236}">
                <a16:creationId xmlns:a16="http://schemas.microsoft.com/office/drawing/2014/main" id="{F971E741-6253-D410-B562-50CA5976207A}"/>
              </a:ext>
            </a:extLst>
          </p:cNvPr>
          <p:cNvSpPr>
            <a:spLocks noGrp="1"/>
          </p:cNvSpPr>
          <p:nvPr>
            <p:ph sz="quarter" idx="11" hasCustomPrompt="1"/>
          </p:nvPr>
        </p:nvSpPr>
        <p:spPr>
          <a:xfrm>
            <a:off x="3360420" y="2153285"/>
            <a:ext cx="5223510" cy="3500438"/>
          </a:xfrm>
        </p:spPr>
        <p:txBody>
          <a:bodyPr lIns="91440">
            <a:normAutofit/>
          </a:bodyPr>
          <a:lstStyle>
            <a:lvl1pPr>
              <a:spcBef>
                <a:spcPts val="1000"/>
              </a:spcBef>
              <a:spcAft>
                <a:spcPts val="1200"/>
              </a:spcAft>
              <a:defRPr sz="1800"/>
            </a:lvl1pPr>
            <a:lvl2pPr>
              <a:spcBef>
                <a:spcPts val="1000"/>
              </a:spcBef>
              <a:spcAft>
                <a:spcPts val="1200"/>
              </a:spcAft>
              <a:defRPr sz="1600"/>
            </a:lvl2pPr>
            <a:lvl3pPr>
              <a:spcBef>
                <a:spcPts val="1000"/>
              </a:spcBef>
              <a:spcAft>
                <a:spcPts val="1200"/>
              </a:spcAft>
              <a:defRPr sz="1400"/>
            </a:lvl3pPr>
            <a:lvl4pPr>
              <a:spcBef>
                <a:spcPts val="1000"/>
              </a:spcBef>
              <a:spcAft>
                <a:spcPts val="1200"/>
              </a:spcAft>
              <a:defRPr sz="1200"/>
            </a:lvl4pPr>
            <a:lvl5pPr>
              <a:spcBef>
                <a:spcPts val="1000"/>
              </a:spcBef>
              <a:spcAft>
                <a:spcPts val="1200"/>
              </a:spcAft>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4">
            <a:extLst>
              <a:ext uri="{FF2B5EF4-FFF2-40B4-BE49-F238E27FC236}">
                <a16:creationId xmlns:a16="http://schemas.microsoft.com/office/drawing/2014/main" id="{378552E1-07B0-A631-78D3-D3C0E4C0CD1F}"/>
              </a:ext>
            </a:extLst>
          </p:cNvPr>
          <p:cNvSpPr>
            <a:spLocks noGrp="1"/>
          </p:cNvSpPr>
          <p:nvPr>
            <p:ph type="ftr" sz="quarter" idx="3"/>
          </p:nvPr>
        </p:nvSpPr>
        <p:spPr>
          <a:xfrm>
            <a:off x="685800" y="6121253"/>
            <a:ext cx="30861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endParaRPr lang="en-US" dirty="0"/>
          </a:p>
        </p:txBody>
      </p:sp>
      <p:sp>
        <p:nvSpPr>
          <p:cNvPr id="5" name="Slide Number Placeholder 5">
            <a:extLst>
              <a:ext uri="{FF2B5EF4-FFF2-40B4-BE49-F238E27FC236}">
                <a16:creationId xmlns:a16="http://schemas.microsoft.com/office/drawing/2014/main" id="{DD635B7F-3E76-4C66-6A5A-9156FCE3D921}"/>
              </a:ext>
            </a:extLst>
          </p:cNvPr>
          <p:cNvSpPr>
            <a:spLocks noGrp="1"/>
          </p:cNvSpPr>
          <p:nvPr>
            <p:ph type="sldNum" sz="quarter" idx="4"/>
          </p:nvPr>
        </p:nvSpPr>
        <p:spPr>
          <a:xfrm>
            <a:off x="6400800" y="6121253"/>
            <a:ext cx="20574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fld id="{B5CEABB6-07DC-46E8-9B57-56EC44A396E5}" type="slidenum">
              <a:rPr lang="en-US" smtClean="0"/>
              <a:pPr/>
              <a:t>‹#›</a:t>
            </a:fld>
            <a:endParaRPr lang="en-US" dirty="0"/>
          </a:p>
        </p:txBody>
      </p:sp>
      <p:sp>
        <p:nvSpPr>
          <p:cNvPr id="2" name="Frame 1">
            <a:extLst>
              <a:ext uri="{FF2B5EF4-FFF2-40B4-BE49-F238E27FC236}">
                <a16:creationId xmlns:a16="http://schemas.microsoft.com/office/drawing/2014/main" id="{5C0F1533-3810-C210-9B67-D2F4A1846C23}"/>
              </a:ext>
            </a:extLst>
          </p:cNvPr>
          <p:cNvSpPr/>
          <p:nvPr userDrawn="1"/>
        </p:nvSpPr>
        <p:spPr>
          <a:xfrm>
            <a:off x="289738" y="352044"/>
            <a:ext cx="8564525" cy="6153912"/>
          </a:xfrm>
          <a:prstGeom prst="frame">
            <a:avLst>
              <a:gd name="adj1" fmla="val 21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20687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pPr/>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pPr/>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pPr/>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pPr/>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pPr/>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pPr/>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pPr/>
              <a:t>10/9/2025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pPr/>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3048000"/>
          </a:xfrm>
        </p:spPr>
        <p:style>
          <a:lnRef idx="1">
            <a:schemeClr val="accent6"/>
          </a:lnRef>
          <a:fillRef idx="2">
            <a:schemeClr val="accent6"/>
          </a:fillRef>
          <a:effectRef idx="1">
            <a:schemeClr val="accent6"/>
          </a:effectRef>
          <a:fontRef idx="minor">
            <a:schemeClr val="dk1"/>
          </a:fontRef>
        </p:style>
        <p:txBody>
          <a:bodyPr rtlCol="0">
            <a:normAutofit fontScale="90000"/>
          </a:bodyPr>
          <a:lstStyle/>
          <a:p>
            <a:pPr eaLnBrk="1" fontAlgn="auto" hangingPunct="1">
              <a:spcAft>
                <a:spcPts val="0"/>
              </a:spcAft>
              <a:defRPr/>
            </a:pPr>
            <a:br>
              <a:rPr lang="ro-RO" b="1" dirty="0">
                <a:effectLst>
                  <a:outerShdw blurRad="38100" dist="38100" dir="2700000" algn="tl">
                    <a:srgbClr val="000000">
                      <a:alpha val="43137"/>
                    </a:srgbClr>
                  </a:outerShdw>
                </a:effectLst>
              </a:rPr>
            </a:br>
            <a:r>
              <a:rPr lang="ro-RO" b="1" dirty="0">
                <a:effectLst>
                  <a:outerShdw blurRad="38100" dist="38100" dir="2700000" algn="tl">
                    <a:srgbClr val="000000">
                      <a:alpha val="43137"/>
                    </a:srgbClr>
                  </a:outerShdw>
                </a:effectLst>
              </a:rPr>
              <a:t>                    </a:t>
            </a:r>
            <a:r>
              <a:rPr lang="ro-RO" b="1" dirty="0">
                <a:solidFill>
                  <a:srgbClr val="CC0000"/>
                </a:solidFill>
                <a:effectLst>
                  <a:outerShdw blurRad="38100" dist="38100" dir="2700000" algn="tl">
                    <a:srgbClr val="000000">
                      <a:alpha val="43137"/>
                    </a:srgbClr>
                  </a:outerShdw>
                </a:effectLst>
              </a:rPr>
              <a:t>Programul Erasmus +</a:t>
            </a:r>
            <a:br>
              <a:rPr lang="ro-RO" b="1" dirty="0">
                <a:solidFill>
                  <a:srgbClr val="CC0000"/>
                </a:solidFill>
                <a:effectLst>
                  <a:outerShdw blurRad="38100" dist="38100" dir="2700000" algn="tl">
                    <a:srgbClr val="000000">
                      <a:alpha val="43137"/>
                    </a:srgbClr>
                  </a:outerShdw>
                </a:effectLst>
              </a:rPr>
            </a:br>
            <a:r>
              <a:rPr lang="ro-RO" b="1" dirty="0">
                <a:solidFill>
                  <a:srgbClr val="CC0000"/>
                </a:solidFill>
                <a:effectLst>
                  <a:outerShdw blurRad="38100" dist="38100" dir="2700000" algn="tl">
                    <a:srgbClr val="000000">
                      <a:alpha val="43137"/>
                    </a:srgbClr>
                  </a:outerShdw>
                </a:effectLst>
              </a:rPr>
              <a:t>           </a:t>
            </a:r>
            <a:br>
              <a:rPr lang="ro-RO" b="1" dirty="0">
                <a:solidFill>
                  <a:srgbClr val="CC0000"/>
                </a:solidFill>
                <a:effectLst>
                  <a:outerShdw blurRad="38100" dist="38100" dir="2700000" algn="tl">
                    <a:srgbClr val="000000">
                      <a:alpha val="43137"/>
                    </a:srgbClr>
                  </a:outerShdw>
                </a:effectLst>
              </a:rPr>
            </a:br>
            <a:r>
              <a:rPr lang="ro-RO" sz="3600" b="1" dirty="0">
                <a:solidFill>
                  <a:srgbClr val="CC0000"/>
                </a:solidFill>
                <a:effectLst>
                  <a:outerShdw blurRad="38100" dist="38100" dir="2700000" algn="tl">
                    <a:srgbClr val="000000">
                      <a:alpha val="43137"/>
                    </a:srgbClr>
                  </a:outerShdw>
                </a:effectLst>
              </a:rPr>
              <a:t>Proiect de mobilitate pentru stagiari VET </a:t>
            </a:r>
            <a:br>
              <a:rPr lang="ro-RO" sz="3600" b="1" dirty="0">
                <a:solidFill>
                  <a:srgbClr val="CC0000"/>
                </a:solidFill>
                <a:effectLst>
                  <a:outerShdw blurRad="38100" dist="38100" dir="2700000" algn="tl">
                    <a:srgbClr val="000000">
                      <a:alpha val="43137"/>
                    </a:srgbClr>
                  </a:outerShdw>
                </a:effectLst>
              </a:rPr>
            </a:br>
            <a:r>
              <a:rPr lang="en-US" sz="3600" b="1" dirty="0">
                <a:solidFill>
                  <a:srgbClr val="CC0000"/>
                </a:solidFill>
                <a:effectLst>
                  <a:outerShdw blurRad="38100" dist="38100" dir="2700000" algn="tl">
                    <a:srgbClr val="000000">
                      <a:alpha val="43137"/>
                    </a:srgbClr>
                  </a:outerShdw>
                </a:effectLst>
              </a:rPr>
              <a:t>202</a:t>
            </a:r>
            <a:r>
              <a:rPr lang="ro-RO" sz="3600" b="1" dirty="0">
                <a:solidFill>
                  <a:srgbClr val="CC0000"/>
                </a:solidFill>
                <a:effectLst>
                  <a:outerShdw blurRad="38100" dist="38100" dir="2700000" algn="tl">
                    <a:srgbClr val="000000">
                      <a:alpha val="43137"/>
                    </a:srgbClr>
                  </a:outerShdw>
                </a:effectLst>
              </a:rPr>
              <a:t>4-2025</a:t>
            </a:r>
            <a:endParaRPr lang="en-US" sz="3600" b="1" dirty="0">
              <a:solidFill>
                <a:srgbClr val="CC0000"/>
              </a:solidFill>
              <a:effectLst>
                <a:outerShdw blurRad="38100" dist="38100" dir="2700000" algn="tl">
                  <a:srgbClr val="000000">
                    <a:alpha val="43137"/>
                  </a:srgbClr>
                </a:outerShdw>
              </a:effectLst>
            </a:endParaRPr>
          </a:p>
        </p:txBody>
      </p:sp>
      <p:pic>
        <p:nvPicPr>
          <p:cNvPr id="1027" name="Picture 3"/>
          <p:cNvPicPr>
            <a:picLocks noGrp="1" noChangeAspect="1" noChangeArrowheads="1"/>
          </p:cNvPicPr>
          <p:nvPr>
            <p:ph idx="1"/>
          </p:nvPr>
        </p:nvPicPr>
        <p:blipFill>
          <a:blip r:embed="rId2" cstate="print"/>
          <a:srcRect/>
          <a:stretch>
            <a:fillRect/>
          </a:stretch>
        </p:blipFill>
        <p:spPr>
          <a:xfrm>
            <a:off x="2971800" y="3505200"/>
            <a:ext cx="2971800" cy="1295400"/>
          </a:xfrm>
          <a:prstGeom prst="roundRect">
            <a:avLst>
              <a:gd name="adj" fmla="val 16667"/>
            </a:avLst>
          </a:prstGeom>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descr="C:\Users\user\Desktop\eu_flag_co_funded_pos_[rgb]_right.jpg"/>
          <p:cNvPicPr>
            <a:picLocks noChangeAspect="1" noChangeArrowheads="1"/>
          </p:cNvPicPr>
          <p:nvPr/>
        </p:nvPicPr>
        <p:blipFill>
          <a:blip r:embed="rId3" cstate="print"/>
          <a:srcRect/>
          <a:stretch>
            <a:fillRect/>
          </a:stretch>
        </p:blipFill>
        <p:spPr bwMode="auto">
          <a:xfrm>
            <a:off x="228600" y="228600"/>
            <a:ext cx="2442422" cy="6975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197" name="AutoShape 8" descr="Drapelul Greciei - Wikipedia"/>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8198" name="AutoShape 10" descr="Drapelul Greciei - Wikipedia"/>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8199" name="AutoShape 12" descr="Drapelul Greciei - Wikipedia"/>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8200" name="AutoShape 14" descr="Steag Grecia, dimensiune 150x90cm, poliester, Vision XXI"/>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8201" name="AutoShape 16" descr="Steag Grecia | Fabricat in Romania | Steag.ro Dimensiune 80 x 120 cm  Material Standard Finisaj Buzunar pt ba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sp>
        <p:nvSpPr>
          <p:cNvPr id="8202" name="AutoShape 18" descr="Steag Grecia | Fabricat in Romania | Steag.ro Dimensiune 80 x 120 cm  Material Standard Finisaj Buzunar pt bat"/>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n-US"/>
          </a:p>
        </p:txBody>
      </p:sp>
      <p:pic>
        <p:nvPicPr>
          <p:cNvPr id="8203" name="Picture 20" descr="https://encrypted-tbn0.gstatic.com/images?q=tbn:ANd9GcT9Qd5JTjrrg-L3IzFVr1m6ygCPMMs5o7NIhyBSzhs9VJ6pHxHK4tjCimu2Z6ssnBslvh_6Og&amp;s"/>
          <p:cNvPicPr>
            <a:picLocks noChangeAspect="1" noChangeArrowheads="1"/>
          </p:cNvPicPr>
          <p:nvPr/>
        </p:nvPicPr>
        <p:blipFill>
          <a:blip r:embed="rId4"/>
          <a:srcRect/>
          <a:stretch>
            <a:fillRect/>
          </a:stretch>
        </p:blipFill>
        <p:spPr bwMode="auto">
          <a:xfrm>
            <a:off x="3048000" y="5181600"/>
            <a:ext cx="2895600" cy="13716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descr="bcb30b41-358d-4990-b55a-6e29179a9226.jpeg"/>
          <p:cNvPicPr>
            <a:picLocks noGrp="1" noChangeAspect="1"/>
          </p:cNvPicPr>
          <p:nvPr>
            <p:ph sz="half" idx="1"/>
          </p:nvPr>
        </p:nvPicPr>
        <p:blipFill>
          <a:blip r:embed="rId2"/>
          <a:stretch>
            <a:fillRect/>
          </a:stretch>
        </p:blipFill>
        <p:spPr>
          <a:xfrm>
            <a:off x="779264" y="978408"/>
            <a:ext cx="3619000" cy="5147755"/>
          </a:xfrm>
        </p:spPr>
      </p:pic>
      <p:pic>
        <p:nvPicPr>
          <p:cNvPr id="6" name="Substituent conținut 5" descr="6cff6c01-f610-42cc-80bd-2f73a9fc3d54.jpeg"/>
          <p:cNvPicPr>
            <a:picLocks noGrp="1" noChangeAspect="1"/>
          </p:cNvPicPr>
          <p:nvPr>
            <p:ph sz="half" idx="2"/>
          </p:nvPr>
        </p:nvPicPr>
        <p:blipFill>
          <a:blip r:embed="rId3"/>
          <a:stretch>
            <a:fillRect/>
          </a:stretch>
        </p:blipFill>
        <p:spPr>
          <a:xfrm>
            <a:off x="4736592" y="978408"/>
            <a:ext cx="3628144" cy="5147755"/>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dirty="0"/>
              <a:t>1. </a:t>
            </a:r>
            <a:r>
              <a:rPr lang="en-US" dirty="0" err="1"/>
              <a:t>Materiale</a:t>
            </a:r>
            <a:r>
              <a:rPr lang="en-US" dirty="0"/>
              <a:t> </a:t>
            </a:r>
            <a:r>
              <a:rPr lang="en-US" dirty="0" err="1"/>
              <a:t>reutilizabile</a:t>
            </a:r>
            <a:endParaRPr lang="en-US" dirty="0"/>
          </a:p>
        </p:txBody>
      </p:sp>
      <p:sp>
        <p:nvSpPr>
          <p:cNvPr id="3" name="Substituent text 2"/>
          <p:cNvSpPr>
            <a:spLocks noGrp="1"/>
          </p:cNvSpPr>
          <p:nvPr>
            <p:ph type="body" idx="1"/>
          </p:nvPr>
        </p:nvSpPr>
        <p:spPr>
          <a:xfrm>
            <a:off x="457200" y="1216152"/>
            <a:ext cx="8229600" cy="958723"/>
          </a:xfrm>
        </p:spPr>
        <p:txBody>
          <a:bodyPr>
            <a:normAutofit fontScale="85000" lnSpcReduction="10000"/>
          </a:bodyPr>
          <a:lstStyle/>
          <a:p>
            <a:pPr>
              <a:defRPr sz="2000"/>
            </a:pPr>
            <a:endParaRPr lang="ro-RO" dirty="0"/>
          </a:p>
          <a:p>
            <a:pPr>
              <a:defRPr sz="2000"/>
            </a:pPr>
            <a:r>
              <a:rPr lang="ro-RO" sz="2900" dirty="0"/>
              <a:t>Panouri de afișaj din carton/lemn reutilizat/ material textil</a:t>
            </a:r>
          </a:p>
          <a:p>
            <a:endParaRPr lang="en-US" dirty="0"/>
          </a:p>
        </p:txBody>
      </p:sp>
      <p:pic>
        <p:nvPicPr>
          <p:cNvPr id="16" name="Substituent conținut 15" descr="6bb6761f-6927-4f94-8e70-6e4d693df9a0.jpeg"/>
          <p:cNvPicPr>
            <a:picLocks noGrp="1" noChangeAspect="1"/>
          </p:cNvPicPr>
          <p:nvPr>
            <p:ph sz="half" idx="2"/>
          </p:nvPr>
        </p:nvPicPr>
        <p:blipFill>
          <a:blip r:embed="rId2"/>
          <a:stretch>
            <a:fillRect/>
          </a:stretch>
        </p:blipFill>
        <p:spPr>
          <a:xfrm>
            <a:off x="995561" y="2174875"/>
            <a:ext cx="2963466" cy="3951288"/>
          </a:xfrm>
        </p:spPr>
      </p:pic>
      <p:pic>
        <p:nvPicPr>
          <p:cNvPr id="17" name="Substituent conținut 16" descr="a50dbdfa-1f5b-41ae-8a20-8d760bcf99e3.jpeg"/>
          <p:cNvPicPr>
            <a:picLocks noGrp="1" noChangeAspect="1"/>
          </p:cNvPicPr>
          <p:nvPr>
            <p:ph sz="quarter" idx="4"/>
          </p:nvPr>
        </p:nvPicPr>
        <p:blipFill>
          <a:blip r:embed="rId3"/>
          <a:stretch>
            <a:fillRect/>
          </a:stretch>
        </p:blipFill>
        <p:spPr>
          <a:xfrm>
            <a:off x="5184179" y="2174875"/>
            <a:ext cx="2963466" cy="3951288"/>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5. Colțul verde din clasă/școală</a:t>
            </a:r>
            <a:endParaRPr lang="en-US" dirty="0"/>
          </a:p>
        </p:txBody>
      </p:sp>
      <p:pic>
        <p:nvPicPr>
          <p:cNvPr id="8" name="Substituent conținut 7" descr="2d35ac09-7d6c-469e-b62f-f71b871bf55e.jpeg"/>
          <p:cNvPicPr>
            <a:picLocks noGrp="1" noChangeAspect="1"/>
          </p:cNvPicPr>
          <p:nvPr>
            <p:ph sz="half" idx="2"/>
          </p:nvPr>
        </p:nvPicPr>
        <p:blipFill>
          <a:blip r:embed="rId2"/>
          <a:stretch>
            <a:fillRect/>
          </a:stretch>
        </p:blipFill>
        <p:spPr>
          <a:xfrm>
            <a:off x="457200" y="2635448"/>
            <a:ext cx="4040188" cy="3030141"/>
          </a:xfrm>
        </p:spPr>
      </p:pic>
      <p:pic>
        <p:nvPicPr>
          <p:cNvPr id="9" name="Substituent conținut 8" descr="5db6ace7-032d-424e-92c5-fb03386968ab.jpeg"/>
          <p:cNvPicPr>
            <a:picLocks noGrp="1" noChangeAspect="1"/>
          </p:cNvPicPr>
          <p:nvPr>
            <p:ph sz="quarter" idx="4"/>
          </p:nvPr>
        </p:nvPicPr>
        <p:blipFill>
          <a:blip r:embed="rId3"/>
          <a:stretch>
            <a:fillRect/>
          </a:stretch>
        </p:blipFill>
        <p:spPr>
          <a:xfrm>
            <a:off x="5184179" y="2174875"/>
            <a:ext cx="2963466" cy="3951288"/>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457200" y="274638"/>
            <a:ext cx="8229600" cy="822642"/>
          </a:xfrm>
        </p:spPr>
        <p:txBody>
          <a:bodyPr>
            <a:normAutofit fontScale="90000"/>
          </a:bodyPr>
          <a:lstStyle/>
          <a:p>
            <a:r>
              <a:rPr lang="en-US" dirty="0" err="1"/>
              <a:t>Concluzii</a:t>
            </a:r>
            <a:r>
              <a:rPr lang="en-US" dirty="0"/>
              <a:t> </a:t>
            </a:r>
            <a:r>
              <a:rPr lang="en-US" dirty="0" err="1"/>
              <a:t>și</a:t>
            </a:r>
            <a:r>
              <a:rPr lang="en-US" dirty="0"/>
              <a:t> </a:t>
            </a:r>
            <a:r>
              <a:rPr lang="en-US" dirty="0" err="1"/>
              <a:t>propuneri</a:t>
            </a:r>
            <a:br>
              <a:rPr lang="ro-RO" dirty="0"/>
            </a:br>
            <a:endParaRPr lang="en-US" dirty="0"/>
          </a:p>
        </p:txBody>
      </p:sp>
      <p:sp>
        <p:nvSpPr>
          <p:cNvPr id="3" name="Substituent text 2"/>
          <p:cNvSpPr>
            <a:spLocks noGrp="1"/>
          </p:cNvSpPr>
          <p:nvPr>
            <p:ph type="body" idx="1"/>
          </p:nvPr>
        </p:nvSpPr>
        <p:spPr>
          <a:xfrm>
            <a:off x="457200" y="1097280"/>
            <a:ext cx="7836408" cy="1077595"/>
          </a:xfrm>
        </p:spPr>
        <p:txBody>
          <a:bodyPr>
            <a:normAutofit fontScale="92500" lnSpcReduction="10000"/>
          </a:bodyPr>
          <a:lstStyle/>
          <a:p>
            <a:r>
              <a:rPr lang="vi-VN" dirty="0"/>
              <a:t>Adaptarea acestor categorii de activități în cadrul modulelor de instruire practică, în Școala Altfel sau Săptămâna Verde</a:t>
            </a:r>
          </a:p>
          <a:p>
            <a:endParaRPr lang="en-US" dirty="0"/>
          </a:p>
        </p:txBody>
      </p:sp>
      <p:pic>
        <p:nvPicPr>
          <p:cNvPr id="8" name="Substituent conținut 7" descr="77a70ee4-8529-4ee9-8c35-864b55cd96a4 (1).jpeg"/>
          <p:cNvPicPr>
            <a:picLocks noGrp="1" noChangeAspect="1"/>
          </p:cNvPicPr>
          <p:nvPr>
            <p:ph sz="quarter" idx="4"/>
          </p:nvPr>
        </p:nvPicPr>
        <p:blipFill>
          <a:blip r:embed="rId2"/>
          <a:stretch>
            <a:fillRect/>
          </a:stretch>
        </p:blipFill>
        <p:spPr>
          <a:xfrm>
            <a:off x="5184179" y="2174875"/>
            <a:ext cx="2963466" cy="3951288"/>
          </a:xfrm>
        </p:spPr>
      </p:pic>
      <p:pic>
        <p:nvPicPr>
          <p:cNvPr id="10" name="Substituent conținut 9" descr="53b1591d-9bd3-4854-a6d6-d5dec4a6de83.jpeg"/>
          <p:cNvPicPr>
            <a:picLocks noGrp="1" noChangeAspect="1"/>
          </p:cNvPicPr>
          <p:nvPr>
            <p:ph sz="half" idx="2"/>
          </p:nvPr>
        </p:nvPicPr>
        <p:blipFill>
          <a:blip r:embed="rId3"/>
          <a:stretch>
            <a:fillRect/>
          </a:stretch>
        </p:blipFill>
        <p:spPr>
          <a:xfrm>
            <a:off x="995561" y="2174875"/>
            <a:ext cx="2963466" cy="3951288"/>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p:txBody>
          <a:bodyPr>
            <a:normAutofit lnSpcReduction="10000"/>
          </a:bodyPr>
          <a:lstStyle/>
          <a:p>
            <a:pPr>
              <a:defRPr/>
            </a:pPr>
            <a:r>
              <a:rPr lang="vi-VN" b="1" dirty="0">
                <a:latin typeface="Calibri" pitchFamily="34" charset="0"/>
                <a:cs typeface="Calibri" pitchFamily="34" charset="0"/>
              </a:rPr>
              <a:t>Proiect finanţat de Uniunea Europeană</a:t>
            </a:r>
            <a:r>
              <a:rPr lang="ro-RO" b="1" dirty="0">
                <a:cs typeface="Calibri" pitchFamily="34" charset="0"/>
              </a:rPr>
              <a:t>.</a:t>
            </a:r>
          </a:p>
          <a:p>
            <a:pPr>
              <a:defRPr/>
            </a:pPr>
            <a:r>
              <a:rPr lang="ro-RO" b="1" dirty="0">
                <a:cs typeface="Calibri" pitchFamily="34" charset="0"/>
              </a:rPr>
              <a:t> ”Punctele de vedere și opiniile exprimate aparțin, însă, exclusiv autorului și nu reflectă neapărat punctule de vedere și opiniile Uniunii Europene sau ale ANPCDEFP. Nici Uniunea Europeană și nici ANPCDEFP nu pot fi considerate răspunzătoare pentru acestea.”</a:t>
            </a:r>
          </a:p>
          <a:p>
            <a:r>
              <a:rPr lang="ro-RO" sz="3600" dirty="0">
                <a:latin typeface="Algerian" pitchFamily="82" charset="0"/>
              </a:rPr>
              <a:t>MULȚUMIM PENTRU ATENȚIA ACORDATĂ</a:t>
            </a:r>
          </a:p>
          <a:p>
            <a:endParaRPr lang="ro-RO" sz="2000" dirty="0">
              <a:latin typeface="Algerian" pitchFamily="82" charset="0"/>
            </a:endParaRPr>
          </a:p>
          <a:p>
            <a:pPr algn="ctr">
              <a:buNone/>
            </a:pPr>
            <a:endParaRPr lang="en-US" dirty="0">
              <a:latin typeface="Algerian" pitchFamily="82"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2"/>
            <a:ext cx="8229600" cy="1609344"/>
          </a:xfrm>
        </p:spPr>
        <p:txBody>
          <a:bodyPr>
            <a:normAutofit fontScale="90000"/>
          </a:bodyPr>
          <a:lstStyle/>
          <a:p>
            <a:br>
              <a:rPr lang="ro-RO" sz="2200" b="1" i="1" dirty="0"/>
            </a:br>
            <a:br>
              <a:rPr lang="ro-RO" sz="2200" b="1" i="1" dirty="0"/>
            </a:br>
            <a:r>
              <a:rPr lang="ro-RO" sz="2200" b="1" i="1" dirty="0"/>
              <a:t>Proiectul ERASMUS+, nr. proiect 2024-1-RO01-KA121-VET-000197431</a:t>
            </a:r>
            <a:br>
              <a:rPr lang="en-US" sz="2200" dirty="0"/>
            </a:br>
            <a:r>
              <a:rPr lang="ro-RO" sz="2200" b="1" i="1" dirty="0"/>
              <a:t>Job </a:t>
            </a:r>
            <a:r>
              <a:rPr lang="ro-RO" sz="2200" b="1" i="1" dirty="0" err="1"/>
              <a:t>Shadowing</a:t>
            </a:r>
            <a:r>
              <a:rPr lang="ro-RO" sz="2200" b="1" i="1" dirty="0"/>
              <a:t> în Grecia, </a:t>
            </a:r>
            <a:r>
              <a:rPr lang="ro-RO" sz="2200" b="1" i="1" dirty="0" err="1"/>
              <a:t>Katerini</a:t>
            </a:r>
            <a:r>
              <a:rPr lang="ro-RO" sz="2200" b="1" i="1" dirty="0"/>
              <a:t>, la GLOBAL EDUCATION COMPANY M.I.K.E</a:t>
            </a:r>
            <a:r>
              <a:rPr lang="ro-RO" sz="2200" dirty="0"/>
              <a:t>.</a:t>
            </a:r>
            <a:br>
              <a:rPr lang="en-US" dirty="0"/>
            </a:br>
            <a:endParaRPr/>
          </a:p>
        </p:txBody>
      </p:sp>
      <p:sp>
        <p:nvSpPr>
          <p:cNvPr id="3" name="Content Placeholder 2"/>
          <p:cNvSpPr>
            <a:spLocks noGrp="1"/>
          </p:cNvSpPr>
          <p:nvPr>
            <p:ph idx="1"/>
          </p:nvPr>
        </p:nvSpPr>
        <p:spPr>
          <a:xfrm>
            <a:off x="457200" y="2304288"/>
            <a:ext cx="8229600" cy="3821875"/>
          </a:xfrm>
        </p:spPr>
        <p:txBody>
          <a:bodyPr/>
          <a:lstStyle/>
          <a:p>
            <a:endParaRPr/>
          </a:p>
          <a:p>
            <a:pPr>
              <a:defRPr sz="2000"/>
            </a:pPr>
            <a:r>
              <a:t>Mobilitate job-shadowing în Grecia – domeniul comerț</a:t>
            </a:r>
            <a:r>
              <a:rPr lang="ro-RO" dirty="0"/>
              <a:t> și alimentație publică</a:t>
            </a:r>
            <a:endParaRPr/>
          </a:p>
          <a:p>
            <a:pPr>
              <a:defRPr sz="2000"/>
            </a:pPr>
            <a:r>
              <a:t>Parteneriat cu agent economic local</a:t>
            </a:r>
            <a:r>
              <a:rPr lang="ro-RO" sz="1800" dirty="0"/>
              <a:t>:”VAKKAS H.IOANNIS&amp;SIA O.E.</a:t>
            </a:r>
            <a:r>
              <a:rPr lang="en-US" sz="1800" dirty="0"/>
              <a:t>” </a:t>
            </a:r>
            <a:r>
              <a:rPr lang="en-US" sz="1800" dirty="0" err="1"/>
              <a:t>și</a:t>
            </a:r>
            <a:r>
              <a:rPr lang="en-US" sz="1800" dirty="0"/>
              <a:t> ”TOURISTIKES KAI XENODOHIAKES EPIHEIREISEIS AKTI MUSSON A.E”. </a:t>
            </a:r>
            <a:endParaRPr sz="1800"/>
          </a:p>
          <a:p>
            <a:pPr>
              <a:defRPr sz="2000"/>
            </a:pPr>
            <a:r>
              <a:t>Observarea activităților practice desfășurate de elevi</a:t>
            </a:r>
          </a:p>
          <a:p>
            <a:pPr>
              <a:defRPr sz="2000"/>
            </a:pPr>
            <a:r>
              <a:t> </a:t>
            </a:r>
            <a:r>
              <a:rPr lang="ro-RO" dirty="0"/>
              <a:t>I</a:t>
            </a:r>
            <a:r>
              <a:t>ntegrarea sustenabilității în formarea profesională</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Obiective urmărite</a:t>
            </a:r>
          </a:p>
        </p:txBody>
      </p:sp>
      <p:sp>
        <p:nvSpPr>
          <p:cNvPr id="3" name="Content Placeholder 2"/>
          <p:cNvSpPr>
            <a:spLocks noGrp="1"/>
          </p:cNvSpPr>
          <p:nvPr>
            <p:ph idx="1"/>
          </p:nvPr>
        </p:nvSpPr>
        <p:spPr/>
        <p:txBody>
          <a:bodyPr/>
          <a:lstStyle/>
          <a:p>
            <a:endParaRPr/>
          </a:p>
          <a:p>
            <a:pPr>
              <a:defRPr sz="2000"/>
            </a:pPr>
            <a:r>
              <a:t>Integrarea principiilor dezvoltării durabile.</a:t>
            </a:r>
          </a:p>
          <a:p>
            <a:pPr>
              <a:defRPr sz="2000"/>
            </a:pPr>
            <a:r>
              <a:t>Utilizarea de resurse educaționale prietenoase cu mediul.</a:t>
            </a:r>
          </a:p>
          <a:p>
            <a:pPr>
              <a:defRPr sz="2000"/>
            </a:pPr>
            <a:r>
              <a:t>Formarea de competențe transversale:</a:t>
            </a:r>
          </a:p>
          <a:p>
            <a:pPr>
              <a:defRPr sz="2000"/>
            </a:pPr>
            <a:r>
              <a:t>- responsabilitate ecologică</a:t>
            </a:r>
          </a:p>
          <a:p>
            <a:pPr>
              <a:defRPr sz="2000"/>
            </a:pPr>
            <a:r>
              <a:t>- digitalizare</a:t>
            </a:r>
          </a:p>
          <a:p>
            <a:pPr>
              <a:defRPr sz="2000"/>
            </a:pPr>
            <a:r>
              <a:t>- flexibilitate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fontScale="90000"/>
          </a:bodyPr>
          <a:lstStyle/>
          <a:p>
            <a:r>
              <a:rPr lang="ro-RO" dirty="0"/>
              <a:t>Produse reutilizabile în domeniul alimentației </a:t>
            </a:r>
            <a:endParaRPr lang="en-US" dirty="0"/>
          </a:p>
        </p:txBody>
      </p:sp>
      <p:sp>
        <p:nvSpPr>
          <p:cNvPr id="3" name="Substituent text 2"/>
          <p:cNvSpPr>
            <a:spLocks noGrp="1"/>
          </p:cNvSpPr>
          <p:nvPr>
            <p:ph type="body" idx="1"/>
          </p:nvPr>
        </p:nvSpPr>
        <p:spPr/>
        <p:txBody>
          <a:bodyPr/>
          <a:lstStyle/>
          <a:p>
            <a:r>
              <a:rPr lang="ro-RO" dirty="0"/>
              <a:t>Reducerea risipei alimentare</a:t>
            </a:r>
            <a:endParaRPr lang="en-US" dirty="0"/>
          </a:p>
        </p:txBody>
      </p:sp>
      <p:pic>
        <p:nvPicPr>
          <p:cNvPr id="12" name="Picture 5" descr="A person in a chef's uniform holding a plate of food&#10;&#10;AI-generated content may be incorrect.">
            <a:extLst>
              <a:ext uri="{FF2B5EF4-FFF2-40B4-BE49-F238E27FC236}">
                <a16:creationId xmlns:a16="http://schemas.microsoft.com/office/drawing/2014/main" id="{F173490E-9E04-E79E-4386-8F1CD6C920B7}"/>
              </a:ext>
            </a:extLst>
          </p:cNvPr>
          <p:cNvPicPr>
            <a:picLocks noGrp="1" noChangeAspect="1"/>
          </p:cNvPicPr>
          <p:nvPr>
            <p:ph sz="half" idx="2"/>
          </p:nvPr>
        </p:nvPicPr>
        <p:blipFill>
          <a:blip r:embed="rId2"/>
          <a:srcRect r="-1" b="4660"/>
          <a:stretch>
            <a:fillRect/>
          </a:stretch>
        </p:blipFill>
        <p:spPr>
          <a:xfrm>
            <a:off x="923122" y="2174875"/>
            <a:ext cx="3108344" cy="395128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pic>
        <p:nvPicPr>
          <p:cNvPr id="13" name="Content Placeholder 4">
            <a:extLst>
              <a:ext uri="{FF2B5EF4-FFF2-40B4-BE49-F238E27FC236}">
                <a16:creationId xmlns:a16="http://schemas.microsoft.com/office/drawing/2014/main" id="{5854FC9E-5D89-AAD4-A94B-BE94D3BE415F}"/>
              </a:ext>
            </a:extLst>
          </p:cNvPr>
          <p:cNvPicPr>
            <a:picLocks noGrp="1" noChangeAspect="1"/>
          </p:cNvPicPr>
          <p:nvPr>
            <p:ph sz="quarter" idx="4"/>
          </p:nvPr>
        </p:nvPicPr>
        <p:blipFill>
          <a:blip r:embed="rId3"/>
          <a:srcRect l="19646" r="3" b="9093"/>
          <a:stretch>
            <a:fillRect/>
          </a:stretch>
        </p:blipFill>
        <p:spPr>
          <a:xfrm>
            <a:off x="5110672" y="2174875"/>
            <a:ext cx="3110481" cy="3951288"/>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0" cy="6866467"/>
            <a:chOff x="0" y="-8467"/>
            <a:chExt cx="12192000" cy="6866467"/>
          </a:xfrm>
        </p:grpSpPr>
        <p:cxnSp>
          <p:nvCxnSpPr>
            <p:cNvPr id="14" name="Straight Connector 13">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Isosceles Triangle 17">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Isosceles Triangle 21">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Isosceles Triangle 22">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8" name="Picture 7" descr="A plate of food with lemon slices and sauce&#10;&#10;AI-generated content may be incorrect.">
            <a:extLst>
              <a:ext uri="{FF2B5EF4-FFF2-40B4-BE49-F238E27FC236}">
                <a16:creationId xmlns:a16="http://schemas.microsoft.com/office/drawing/2014/main" id="{1DBA6D6A-A69A-CC57-A3F2-84AAC6CF5F58}"/>
              </a:ext>
            </a:extLst>
          </p:cNvPr>
          <p:cNvPicPr>
            <a:picLocks noChangeAspect="1"/>
          </p:cNvPicPr>
          <p:nvPr/>
        </p:nvPicPr>
        <p:blipFill>
          <a:blip r:embed="rId3"/>
          <a:srcRect t="13134" b="26702"/>
          <a:stretch>
            <a:fillRect/>
          </a:stretch>
        </p:blipFill>
        <p:spPr>
          <a:xfrm>
            <a:off x="3150140" y="-64294"/>
            <a:ext cx="5941610"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3" name="Title 2">
            <a:extLst>
              <a:ext uri="{FF2B5EF4-FFF2-40B4-BE49-F238E27FC236}">
                <a16:creationId xmlns:a16="http://schemas.microsoft.com/office/drawing/2014/main" id="{87364034-5F15-4B68-638D-779A619AC022}"/>
              </a:ext>
            </a:extLst>
          </p:cNvPr>
          <p:cNvSpPr>
            <a:spLocks noGrp="1"/>
          </p:cNvSpPr>
          <p:nvPr>
            <p:ph type="title"/>
          </p:nvPr>
        </p:nvSpPr>
        <p:spPr>
          <a:xfrm>
            <a:off x="508000" y="609600"/>
            <a:ext cx="3101109" cy="1320800"/>
          </a:xfrm>
        </p:spPr>
        <p:txBody>
          <a:bodyPr vert="horz" lIns="91440" tIns="45720" rIns="91440" bIns="45720" rtlCol="0" anchor="t">
            <a:normAutofit/>
          </a:bodyPr>
          <a:lstStyle/>
          <a:p>
            <a:r>
              <a:rPr lang="en-US" dirty="0" err="1"/>
              <a:t>Creativitatea</a:t>
            </a:r>
            <a:r>
              <a:rPr lang="en-US" dirty="0"/>
              <a:t> </a:t>
            </a:r>
            <a:r>
              <a:rPr lang="en-US" dirty="0" err="1"/>
              <a:t>combate</a:t>
            </a:r>
            <a:r>
              <a:rPr lang="en-US" dirty="0"/>
              <a:t> </a:t>
            </a:r>
            <a:r>
              <a:rPr lang="en-US" dirty="0" err="1"/>
              <a:t>risipa</a:t>
            </a:r>
            <a:r>
              <a:rPr lang="en-US" dirty="0"/>
              <a:t>!</a:t>
            </a:r>
          </a:p>
        </p:txBody>
      </p:sp>
      <p:sp>
        <p:nvSpPr>
          <p:cNvPr id="5" name="Content Placeholder 4">
            <a:extLst>
              <a:ext uri="{FF2B5EF4-FFF2-40B4-BE49-F238E27FC236}">
                <a16:creationId xmlns:a16="http://schemas.microsoft.com/office/drawing/2014/main" id="{5351A4F1-ABAF-2D28-B31B-A6DC9942FA18}"/>
              </a:ext>
            </a:extLst>
          </p:cNvPr>
          <p:cNvSpPr>
            <a:spLocks noGrp="1"/>
          </p:cNvSpPr>
          <p:nvPr>
            <p:ph sz="quarter" idx="11"/>
          </p:nvPr>
        </p:nvSpPr>
        <p:spPr>
          <a:xfrm>
            <a:off x="383437" y="2343152"/>
            <a:ext cx="3454400" cy="3880773"/>
          </a:xfrm>
        </p:spPr>
        <p:txBody>
          <a:bodyPr vert="horz" lIns="91440" tIns="45720" rIns="91440" bIns="45720" rtlCol="0">
            <a:normAutofit/>
          </a:bodyPr>
          <a:lstStyle/>
          <a:p>
            <a:pPr>
              <a:spcAft>
                <a:spcPts val="0"/>
              </a:spcAft>
            </a:pPr>
            <a:r>
              <a:rPr lang="en-US" dirty="0"/>
              <a:t>La practica </a:t>
            </a:r>
            <a:r>
              <a:rPr lang="en-US" dirty="0" err="1"/>
              <a:t>în</a:t>
            </a:r>
            <a:r>
              <a:rPr lang="en-US" dirty="0"/>
              <a:t> restaurant, </a:t>
            </a:r>
            <a:r>
              <a:rPr lang="en-US" dirty="0" err="1"/>
              <a:t>elevele</a:t>
            </a:r>
            <a:r>
              <a:rPr lang="en-US" dirty="0"/>
              <a:t> au </a:t>
            </a:r>
            <a:r>
              <a:rPr lang="en-US" dirty="0" err="1"/>
              <a:t>demonstrat</a:t>
            </a:r>
            <a:r>
              <a:rPr lang="en-US" dirty="0"/>
              <a:t> </a:t>
            </a:r>
            <a:r>
              <a:rPr lang="en-US" dirty="0" err="1"/>
              <a:t>că</a:t>
            </a:r>
            <a:r>
              <a:rPr lang="en-US" dirty="0"/>
              <a:t> </a:t>
            </a:r>
            <a:r>
              <a:rPr lang="en-US" dirty="0" err="1"/>
              <a:t>nimic</a:t>
            </a:r>
            <a:r>
              <a:rPr lang="en-US" dirty="0"/>
              <a:t> nu se </a:t>
            </a:r>
            <a:r>
              <a:rPr lang="en-US" dirty="0" err="1"/>
              <a:t>irosește</a:t>
            </a:r>
            <a:r>
              <a:rPr lang="en-US" dirty="0"/>
              <a:t>: </a:t>
            </a:r>
            <a:r>
              <a:rPr lang="en-US" dirty="0" err="1"/>
              <a:t>cartofii</a:t>
            </a:r>
            <a:r>
              <a:rPr lang="en-US" dirty="0"/>
              <a:t> </a:t>
            </a:r>
            <a:r>
              <a:rPr lang="en-US" dirty="0" err="1"/>
              <a:t>fierți</a:t>
            </a:r>
            <a:r>
              <a:rPr lang="en-US" dirty="0"/>
              <a:t> </a:t>
            </a:r>
            <a:r>
              <a:rPr lang="en-US" dirty="0" err="1"/>
              <a:t>rămași</a:t>
            </a:r>
            <a:r>
              <a:rPr lang="en-US" dirty="0"/>
              <a:t> </a:t>
            </a:r>
            <a:r>
              <a:rPr lang="en-US" dirty="0" err="1"/>
              <a:t>după</a:t>
            </a:r>
            <a:r>
              <a:rPr lang="en-US" dirty="0"/>
              <a:t> </a:t>
            </a:r>
            <a:r>
              <a:rPr lang="en-US" dirty="0" err="1"/>
              <a:t>pregătirea</a:t>
            </a:r>
            <a:r>
              <a:rPr lang="en-US" dirty="0"/>
              <a:t> </a:t>
            </a:r>
            <a:r>
              <a:rPr lang="en-US" dirty="0" err="1"/>
              <a:t>unor</a:t>
            </a:r>
            <a:r>
              <a:rPr lang="en-US" dirty="0"/>
              <a:t> </a:t>
            </a:r>
            <a:r>
              <a:rPr lang="en-US" dirty="0" err="1"/>
              <a:t>gomboți</a:t>
            </a:r>
            <a:r>
              <a:rPr lang="en-US" dirty="0"/>
              <a:t> au </a:t>
            </a:r>
            <a:r>
              <a:rPr lang="en-US" dirty="0" err="1"/>
              <a:t>fost</a:t>
            </a:r>
            <a:r>
              <a:rPr lang="en-US" dirty="0"/>
              <a:t> </a:t>
            </a:r>
            <a:r>
              <a:rPr lang="en-US" dirty="0" err="1"/>
              <a:t>transformați</a:t>
            </a:r>
            <a:r>
              <a:rPr lang="en-US" dirty="0"/>
              <a:t> </a:t>
            </a:r>
            <a:r>
              <a:rPr lang="en-US" dirty="0" err="1"/>
              <a:t>în</a:t>
            </a:r>
            <a:r>
              <a:rPr lang="en-US" dirty="0"/>
              <a:t> </a:t>
            </a:r>
            <a:r>
              <a:rPr lang="en-US" dirty="0" err="1"/>
              <a:t>cartofi</a:t>
            </a:r>
            <a:r>
              <a:rPr lang="en-US" dirty="0"/>
              <a:t> </a:t>
            </a:r>
            <a:r>
              <a:rPr lang="ro-RO" dirty="0"/>
              <a:t>piure</a:t>
            </a:r>
            <a:r>
              <a:rPr lang="en-US" dirty="0"/>
              <a:t> </a:t>
            </a:r>
            <a:r>
              <a:rPr lang="en-US" dirty="0" err="1"/>
              <a:t>delicioși</a:t>
            </a:r>
            <a:r>
              <a:rPr lang="en-US" dirty="0"/>
              <a:t>, </a:t>
            </a:r>
            <a:r>
              <a:rPr lang="en-US" dirty="0" err="1"/>
              <a:t>serviți</a:t>
            </a:r>
            <a:r>
              <a:rPr lang="en-US" dirty="0"/>
              <a:t> ca </a:t>
            </a:r>
            <a:r>
              <a:rPr lang="en-US" dirty="0" err="1"/>
              <a:t>garnitură</a:t>
            </a:r>
            <a:r>
              <a:rPr lang="en-US" dirty="0"/>
              <a:t> </a:t>
            </a:r>
            <a:r>
              <a:rPr lang="en-US" dirty="0" err="1"/>
              <a:t>lângă</a:t>
            </a:r>
            <a:r>
              <a:rPr lang="en-US" dirty="0"/>
              <a:t> </a:t>
            </a:r>
            <a:r>
              <a:rPr lang="en-US" dirty="0" err="1"/>
              <a:t>pește</a:t>
            </a:r>
            <a:r>
              <a:rPr lang="en-US" dirty="0"/>
              <a:t>.</a:t>
            </a:r>
          </a:p>
          <a:p>
            <a:pPr>
              <a:spcAft>
                <a:spcPts val="0"/>
              </a:spcAft>
            </a:pPr>
            <a:endParaRPr lang="en-US" dirty="0"/>
          </a:p>
          <a:p>
            <a:pPr>
              <a:spcAft>
                <a:spcPts val="0"/>
              </a:spcAft>
            </a:pPr>
            <a:r>
              <a:rPr lang="en-US" dirty="0"/>
              <a:t> Un </a:t>
            </a:r>
            <a:r>
              <a:rPr lang="en-US" dirty="0" err="1"/>
              <a:t>exemplu</a:t>
            </a:r>
            <a:r>
              <a:rPr lang="en-US" dirty="0"/>
              <a:t> </a:t>
            </a:r>
            <a:r>
              <a:rPr lang="en-US" dirty="0" err="1"/>
              <a:t>simplu</a:t>
            </a:r>
            <a:r>
              <a:rPr lang="en-US" dirty="0"/>
              <a:t>, </a:t>
            </a:r>
            <a:r>
              <a:rPr lang="en-US" dirty="0" err="1"/>
              <a:t>dar</a:t>
            </a:r>
            <a:r>
              <a:rPr lang="en-US" dirty="0"/>
              <a:t> </a:t>
            </a:r>
            <a:r>
              <a:rPr lang="en-US" dirty="0" err="1"/>
              <a:t>valoros</a:t>
            </a:r>
            <a:r>
              <a:rPr lang="en-US" dirty="0"/>
              <a:t>, de respect </a:t>
            </a:r>
            <a:r>
              <a:rPr lang="en-US" dirty="0" err="1"/>
              <a:t>față</a:t>
            </a:r>
            <a:r>
              <a:rPr lang="en-US" dirty="0"/>
              <a:t> de </a:t>
            </a:r>
            <a:r>
              <a:rPr lang="en-US" dirty="0" err="1"/>
              <a:t>resurse</a:t>
            </a:r>
            <a:r>
              <a:rPr lang="en-US" dirty="0"/>
              <a:t> </a:t>
            </a:r>
            <a:r>
              <a:rPr lang="en-US" dirty="0" err="1"/>
              <a:t>și</a:t>
            </a:r>
            <a:r>
              <a:rPr lang="en-US" dirty="0"/>
              <a:t> </a:t>
            </a:r>
            <a:r>
              <a:rPr lang="en-US" dirty="0" err="1"/>
              <a:t>față</a:t>
            </a:r>
            <a:r>
              <a:rPr lang="en-US" dirty="0"/>
              <a:t> de </a:t>
            </a:r>
            <a:r>
              <a:rPr lang="en-US" dirty="0" err="1"/>
              <a:t>munca</a:t>
            </a:r>
            <a:r>
              <a:rPr lang="en-US" dirty="0"/>
              <a:t> </a:t>
            </a:r>
            <a:r>
              <a:rPr lang="en-US" dirty="0" err="1"/>
              <a:t>depusă</a:t>
            </a:r>
            <a:r>
              <a:rPr lang="en-US" dirty="0"/>
              <a:t>.</a:t>
            </a:r>
          </a:p>
        </p:txBody>
      </p:sp>
      <p:cxnSp>
        <p:nvCxnSpPr>
          <p:cNvPr id="25" name="Straight Connector 24">
            <a:extLst>
              <a:ext uri="{FF2B5EF4-FFF2-40B4-BE49-F238E27FC236}">
                <a16:creationId xmlns:a16="http://schemas.microsoft.com/office/drawing/2014/main" id="{64FA5DFF-7FE6-4855-84E6-DFA78EE978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28259" y="0"/>
            <a:ext cx="9144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2AFD8CBA-54A3-4363-991B-B9C631BBFA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568950" y="3681414"/>
            <a:ext cx="3572669"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3F088236-D655-4F88-B238-E1676235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107" y="-8467"/>
            <a:ext cx="2255512"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1" name="Rectangle 25">
            <a:extLst>
              <a:ext uri="{FF2B5EF4-FFF2-40B4-BE49-F238E27FC236}">
                <a16:creationId xmlns:a16="http://schemas.microsoft.com/office/drawing/2014/main" id="{3DAC0C92-199E-475C-9390-119A9B02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2581" y="-8467"/>
            <a:ext cx="1941419"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3" name="Isosceles Triangle 24">
            <a:extLst>
              <a:ext uri="{FF2B5EF4-FFF2-40B4-BE49-F238E27FC236}">
                <a16:creationId xmlns:a16="http://schemas.microsoft.com/office/drawing/2014/main" id="{C4CFB339-0ED8-4FE2-9EF1-6D1375B8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9250" y="3048000"/>
            <a:ext cx="244475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60AD58C6-6F47-0261-9611-E968042F55BE}"/>
              </a:ext>
            </a:extLst>
          </p:cNvPr>
          <p:cNvSpPr>
            <a:spLocks noGrp="1"/>
          </p:cNvSpPr>
          <p:nvPr>
            <p:ph type="sldNum" sz="quarter" idx="4"/>
          </p:nvPr>
        </p:nvSpPr>
        <p:spPr>
          <a:xfrm>
            <a:off x="6442998" y="6041363"/>
            <a:ext cx="512504" cy="365125"/>
          </a:xfrm>
        </p:spPr>
        <p:txBody>
          <a:bodyPr vert="horz" lIns="91440" tIns="45720" rIns="91440" bIns="45720" rtlCol="0" anchor="ctr">
            <a:normAutofit/>
          </a:bodyPr>
          <a:lstStyle/>
          <a:p>
            <a:pPr defTabSz="914400">
              <a:spcAft>
                <a:spcPts val="600"/>
              </a:spcAft>
            </a:pPr>
            <a:fld id="{B5CEABB6-07DC-46E8-9B57-56EC44A396E5}" type="slidenum">
              <a:rPr lang="en-US" sz="900">
                <a:solidFill>
                  <a:srgbClr val="FFFFFF"/>
                </a:solidFill>
              </a:rPr>
              <a:pPr defTabSz="914400">
                <a:spcAft>
                  <a:spcPts val="600"/>
                </a:spcAft>
              </a:pPr>
              <a:t>5</a:t>
            </a:fld>
            <a:endParaRPr lang="en-US" sz="900">
              <a:solidFill>
                <a:srgbClr val="FFFFFF"/>
              </a:solidFill>
            </a:endParaRPr>
          </a:p>
        </p:txBody>
      </p:sp>
      <p:sp>
        <p:nvSpPr>
          <p:cNvPr id="35" name="Rectangle 27">
            <a:extLst>
              <a:ext uri="{FF2B5EF4-FFF2-40B4-BE49-F238E27FC236}">
                <a16:creationId xmlns:a16="http://schemas.microsoft.com/office/drawing/2014/main" id="{31896C80-2069-4431-9C19-83B9137344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00875" y="-8467"/>
            <a:ext cx="214074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7" name="Rectangle 28">
            <a:extLst>
              <a:ext uri="{FF2B5EF4-FFF2-40B4-BE49-F238E27FC236}">
                <a16:creationId xmlns:a16="http://schemas.microsoft.com/office/drawing/2014/main" id="{BF120A21-0841-4823-B0C4-28AEBCEF9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74047" y="-8467"/>
            <a:ext cx="967571"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9" name="Rectangle 29">
            <a:extLst>
              <a:ext uri="{FF2B5EF4-FFF2-40B4-BE49-F238E27FC236}">
                <a16:creationId xmlns:a16="http://schemas.microsoft.com/office/drawing/2014/main" id="{DBB05BAE-BBD3-4289-899F-A6851503C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4250" y="-8467"/>
            <a:ext cx="937369"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 name="Isosceles Triangle 29">
            <a:extLst>
              <a:ext uri="{FF2B5EF4-FFF2-40B4-BE49-F238E27FC236}">
                <a16:creationId xmlns:a16="http://schemas.microsoft.com/office/drawing/2014/main" id="{9874D11C-36F5-4BBE-A490-019A54E95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8750" y="3589868"/>
            <a:ext cx="136286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030076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pPr>
              <a:defRPr sz="2000"/>
            </a:pPr>
            <a:r>
              <a:rPr lang="ro-RO" dirty="0"/>
              <a:t>Ambalaje reciclate pentru exerciții de </a:t>
            </a:r>
            <a:r>
              <a:rPr lang="ro-RO" dirty="0" err="1"/>
              <a:t>merchandising</a:t>
            </a:r>
            <a:br>
              <a:rPr lang="ro-RO" dirty="0"/>
            </a:br>
            <a:r>
              <a:rPr lang="ro-RO" dirty="0"/>
              <a:t>Etichete refolosibile</a:t>
            </a:r>
          </a:p>
        </p:txBody>
      </p:sp>
      <p:pic>
        <p:nvPicPr>
          <p:cNvPr id="10" name="Substituent conținut 9" descr="WhatsApp Image 2025-09-22 at 16.40.12.jpeg"/>
          <p:cNvPicPr>
            <a:picLocks noGrp="1" noChangeAspect="1"/>
          </p:cNvPicPr>
          <p:nvPr>
            <p:ph sz="half" idx="2"/>
          </p:nvPr>
        </p:nvPicPr>
        <p:blipFill>
          <a:blip r:embed="rId2"/>
          <a:stretch>
            <a:fillRect/>
          </a:stretch>
        </p:blipFill>
        <p:spPr>
          <a:xfrm>
            <a:off x="4970264" y="1600200"/>
            <a:ext cx="3394472" cy="4525963"/>
          </a:xfrm>
        </p:spPr>
      </p:pic>
      <p:pic>
        <p:nvPicPr>
          <p:cNvPr id="12" name="Substituent conținut 11" descr="2adcd1fe-88d8-4ed2-abed-e50168ea2431.jpeg"/>
          <p:cNvPicPr>
            <a:picLocks noGrp="1" noChangeAspect="1"/>
          </p:cNvPicPr>
          <p:nvPr>
            <p:ph sz="half" idx="1"/>
          </p:nvPr>
        </p:nvPicPr>
        <p:blipFill>
          <a:blip r:embed="rId3"/>
          <a:stretch>
            <a:fillRect/>
          </a:stretch>
        </p:blipFill>
        <p:spPr>
          <a:xfrm>
            <a:off x="457200" y="2348706"/>
            <a:ext cx="4038600" cy="302895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dirty="0"/>
              <a:t>2. </a:t>
            </a:r>
            <a:r>
              <a:rPr lang="en-US" dirty="0" err="1"/>
              <a:t>Instrumente</a:t>
            </a:r>
            <a:r>
              <a:rPr lang="en-US" dirty="0"/>
              <a:t> </a:t>
            </a:r>
            <a:r>
              <a:rPr lang="en-US" dirty="0" err="1"/>
              <a:t>digitale</a:t>
            </a:r>
            <a:r>
              <a:rPr lang="en-US" dirty="0"/>
              <a:t> </a:t>
            </a:r>
          </a:p>
        </p:txBody>
      </p:sp>
      <p:sp>
        <p:nvSpPr>
          <p:cNvPr id="3" name="Substituent text 2"/>
          <p:cNvSpPr>
            <a:spLocks noGrp="1"/>
          </p:cNvSpPr>
          <p:nvPr>
            <p:ph type="body" idx="1"/>
          </p:nvPr>
        </p:nvSpPr>
        <p:spPr>
          <a:xfrm>
            <a:off x="457200" y="1179576"/>
            <a:ext cx="8229600" cy="995299"/>
          </a:xfrm>
        </p:spPr>
        <p:txBody>
          <a:bodyPr>
            <a:normAutofit fontScale="47500" lnSpcReduction="20000"/>
          </a:bodyPr>
          <a:lstStyle/>
          <a:p>
            <a:endParaRPr lang="ro-RO" dirty="0"/>
          </a:p>
          <a:p>
            <a:r>
              <a:rPr lang="ro-RO" sz="5000" dirty="0"/>
              <a:t>Realizarea unor afișe sau alte materiale didactice folosind aplicații digitale –Corel </a:t>
            </a:r>
            <a:r>
              <a:rPr lang="ro-RO" sz="5000" dirty="0" err="1"/>
              <a:t>draw</a:t>
            </a:r>
            <a:r>
              <a:rPr lang="ro-RO" sz="5000" dirty="0"/>
              <a:t>, Publisher</a:t>
            </a:r>
          </a:p>
          <a:p>
            <a:endParaRPr lang="en-US" dirty="0"/>
          </a:p>
        </p:txBody>
      </p:sp>
      <p:pic>
        <p:nvPicPr>
          <p:cNvPr id="7" name="Substituent conținut 6" descr="dbd074f8-de75-479d-b8b6-bb732b343280.jpeg"/>
          <p:cNvPicPr>
            <a:picLocks noGrp="1" noChangeAspect="1"/>
          </p:cNvPicPr>
          <p:nvPr>
            <p:ph sz="half" idx="2"/>
          </p:nvPr>
        </p:nvPicPr>
        <p:blipFill>
          <a:blip r:embed="rId2"/>
          <a:stretch>
            <a:fillRect/>
          </a:stretch>
        </p:blipFill>
        <p:spPr>
          <a:xfrm>
            <a:off x="1042416" y="2174875"/>
            <a:ext cx="2743200" cy="3951288"/>
          </a:xfrm>
        </p:spPr>
      </p:pic>
      <p:pic>
        <p:nvPicPr>
          <p:cNvPr id="8" name="Substituent conținut 7" descr="af9aaad1-4c58-4261-b476-9cf98b43f121.jpeg"/>
          <p:cNvPicPr>
            <a:picLocks noGrp="1" noChangeAspect="1"/>
          </p:cNvPicPr>
          <p:nvPr>
            <p:ph sz="quarter" idx="4"/>
          </p:nvPr>
        </p:nvPicPr>
        <p:blipFill>
          <a:blip r:embed="rId3"/>
          <a:stretch>
            <a:fillRect/>
          </a:stretch>
        </p:blipFill>
        <p:spPr>
          <a:xfrm>
            <a:off x="4720173" y="2174875"/>
            <a:ext cx="3509427" cy="3951288"/>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en-US" dirty="0"/>
              <a:t>3. </a:t>
            </a:r>
            <a:r>
              <a:rPr lang="en-US" dirty="0" err="1"/>
              <a:t>Proiecte</a:t>
            </a:r>
            <a:r>
              <a:rPr lang="en-US" dirty="0"/>
              <a:t> de tip „eco-commerce”</a:t>
            </a:r>
          </a:p>
        </p:txBody>
      </p:sp>
      <p:sp>
        <p:nvSpPr>
          <p:cNvPr id="3" name="Substituent text 2"/>
          <p:cNvSpPr>
            <a:spLocks noGrp="1"/>
          </p:cNvSpPr>
          <p:nvPr>
            <p:ph type="body" idx="1"/>
          </p:nvPr>
        </p:nvSpPr>
        <p:spPr>
          <a:xfrm>
            <a:off x="457200" y="1535113"/>
            <a:ext cx="8229600" cy="639762"/>
          </a:xfrm>
        </p:spPr>
        <p:txBody>
          <a:bodyPr>
            <a:normAutofit/>
          </a:bodyPr>
          <a:lstStyle/>
          <a:p>
            <a:r>
              <a:rPr lang="it-IT" dirty="0"/>
              <a:t>Standuri comerciale cu produse ecologice</a:t>
            </a:r>
            <a:r>
              <a:rPr lang="ro-RO" dirty="0" err="1"/>
              <a:t>-Târgul</a:t>
            </a:r>
            <a:r>
              <a:rPr lang="ro-RO" dirty="0"/>
              <a:t> de toamnă</a:t>
            </a:r>
            <a:endParaRPr lang="en-US" dirty="0"/>
          </a:p>
        </p:txBody>
      </p:sp>
      <p:pic>
        <p:nvPicPr>
          <p:cNvPr id="7" name="Substituent conținut 6" descr="Imagine WhatsApp 2023-10-04 la 13.02.40_b092a621.jpg"/>
          <p:cNvPicPr>
            <a:picLocks noGrp="1" noChangeAspect="1"/>
          </p:cNvPicPr>
          <p:nvPr>
            <p:ph sz="half" idx="2"/>
          </p:nvPr>
        </p:nvPicPr>
        <p:blipFill>
          <a:blip r:embed="rId2"/>
          <a:stretch>
            <a:fillRect/>
          </a:stretch>
        </p:blipFill>
        <p:spPr>
          <a:xfrm>
            <a:off x="457200" y="2478024"/>
            <a:ext cx="4040188" cy="3587795"/>
          </a:xfrm>
        </p:spPr>
      </p:pic>
      <p:pic>
        <p:nvPicPr>
          <p:cNvPr id="8" name="Substituent conținut 7" descr="Imagine WhatsApp 2023-10-04 la 13.02.43_4eda3cf5.jpg"/>
          <p:cNvPicPr>
            <a:picLocks noGrp="1" noChangeAspect="1"/>
          </p:cNvPicPr>
          <p:nvPr>
            <p:ph sz="quarter" idx="4"/>
          </p:nvPr>
        </p:nvPicPr>
        <p:blipFill>
          <a:blip r:embed="rId3"/>
          <a:stretch>
            <a:fillRect/>
          </a:stretch>
        </p:blipFill>
        <p:spPr>
          <a:xfrm>
            <a:off x="4645025" y="2478023"/>
            <a:ext cx="4041775" cy="3587796"/>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dirty="0"/>
              <a:t>4.Colțul ecologic în clasă/școală</a:t>
            </a:r>
            <a:endParaRPr lang="en-US" dirty="0"/>
          </a:p>
        </p:txBody>
      </p:sp>
      <p:sp>
        <p:nvSpPr>
          <p:cNvPr id="3" name="Substituent text 2"/>
          <p:cNvSpPr>
            <a:spLocks noGrp="1"/>
          </p:cNvSpPr>
          <p:nvPr>
            <p:ph type="body" idx="1"/>
          </p:nvPr>
        </p:nvSpPr>
        <p:spPr>
          <a:xfrm>
            <a:off x="457200" y="1161288"/>
            <a:ext cx="8229600" cy="1013587"/>
          </a:xfrm>
        </p:spPr>
        <p:txBody>
          <a:bodyPr>
            <a:normAutofit fontScale="92500" lnSpcReduction="10000"/>
          </a:bodyPr>
          <a:lstStyle/>
          <a:p>
            <a:pPr>
              <a:defRPr sz="2000"/>
            </a:pPr>
            <a:endParaRPr lang="ro-RO" dirty="0"/>
          </a:p>
          <a:p>
            <a:pPr>
              <a:defRPr sz="2000"/>
            </a:pPr>
            <a:r>
              <a:rPr lang="vi-VN" dirty="0"/>
              <a:t>Mobilier refăcut, afișe tematice.</a:t>
            </a:r>
          </a:p>
          <a:p>
            <a:pPr>
              <a:defRPr sz="2000"/>
            </a:pPr>
            <a:r>
              <a:rPr lang="vi-VN" dirty="0"/>
              <a:t>Spațiu educațional axat pe sustenabilitate.</a:t>
            </a:r>
          </a:p>
          <a:p>
            <a:endParaRPr lang="en-US" dirty="0"/>
          </a:p>
        </p:txBody>
      </p:sp>
      <p:pic>
        <p:nvPicPr>
          <p:cNvPr id="7" name="Substituent conținut 6" descr="3ca8cad5-90ed-4999-95fa-3a92bad35982.jpeg"/>
          <p:cNvPicPr>
            <a:picLocks noGrp="1" noChangeAspect="1"/>
          </p:cNvPicPr>
          <p:nvPr>
            <p:ph sz="half" idx="2"/>
          </p:nvPr>
        </p:nvPicPr>
        <p:blipFill>
          <a:blip r:embed="rId2"/>
          <a:stretch>
            <a:fillRect/>
          </a:stretch>
        </p:blipFill>
        <p:spPr>
          <a:xfrm>
            <a:off x="995561" y="2174875"/>
            <a:ext cx="2963466" cy="3951288"/>
          </a:xfrm>
        </p:spPr>
      </p:pic>
      <p:pic>
        <p:nvPicPr>
          <p:cNvPr id="8" name="Substituent conținut 7" descr="WhatsApp Image 2025-09-22 at 16.43.59.jpeg"/>
          <p:cNvPicPr>
            <a:picLocks noGrp="1" noChangeAspect="1"/>
          </p:cNvPicPr>
          <p:nvPr>
            <p:ph sz="quarter" idx="4"/>
          </p:nvPr>
        </p:nvPicPr>
        <p:blipFill>
          <a:blip r:embed="rId3"/>
          <a:stretch>
            <a:fillRect/>
          </a:stretch>
        </p:blipFill>
        <p:spPr>
          <a:xfrm>
            <a:off x="5184179" y="2174875"/>
            <a:ext cx="2963466" cy="3951288"/>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ă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1345</TotalTime>
  <Words>356</Words>
  <Application>Microsoft Office PowerPoint</Application>
  <PresentationFormat>On-screen Show (4:3)</PresentationFormat>
  <Paragraphs>42</Paragraphs>
  <Slides>14</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Algerian</vt:lpstr>
      <vt:lpstr>Arial</vt:lpstr>
      <vt:lpstr>Calibri</vt:lpstr>
      <vt:lpstr>Office Theme</vt:lpstr>
      <vt:lpstr>                     Programul Erasmus +             Proiect de mobilitate pentru stagiari VET  2024-2025</vt:lpstr>
      <vt:lpstr>  Proiectul ERASMUS+, nr. proiect 2024-1-RO01-KA121-VET-000197431 Job Shadowing în Grecia, Katerini, la GLOBAL EDUCATION COMPANY M.I.K.E. </vt:lpstr>
      <vt:lpstr>Obiective urmărite</vt:lpstr>
      <vt:lpstr>Produse reutilizabile în domeniul alimentației </vt:lpstr>
      <vt:lpstr>Creativitatea combate risipa!</vt:lpstr>
      <vt:lpstr>Ambalaje reciclate pentru exerciții de merchandising Etichete refolosibile</vt:lpstr>
      <vt:lpstr>2. Instrumente digitale </vt:lpstr>
      <vt:lpstr>3. Proiecte de tip „eco-commerce”</vt:lpstr>
      <vt:lpstr>4.Colțul ecologic în clasă/școală</vt:lpstr>
      <vt:lpstr>PowerPoint Presentation</vt:lpstr>
      <vt:lpstr>1. Materiale reutilizabile</vt:lpstr>
      <vt:lpstr>5. Colțul verde din clasă/școală</vt:lpstr>
      <vt:lpstr>Concluzii și propuneri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Resurse Educaționale Prietenoase cu Mediul</dc:title>
  <dc:subject/>
  <dc:creator/>
  <cp:keywords/>
  <dc:description>generated using python-pptx</dc:description>
  <cp:lastModifiedBy>Liceul somes</cp:lastModifiedBy>
  <cp:revision>13</cp:revision>
  <dcterms:created xsi:type="dcterms:W3CDTF">2013-01-27T09:14:16Z</dcterms:created>
  <dcterms:modified xsi:type="dcterms:W3CDTF">2025-10-09T10:38:55Z</dcterms:modified>
  <cp:category/>
</cp:coreProperties>
</file>