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2/5/2022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ntet secțiu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2/5/2022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8C0B56C-7AF1-7345-9030-F68A6B2EAF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2033417"/>
            <a:ext cx="9068586" cy="2590800"/>
          </a:xfrm>
        </p:spPr>
        <p:txBody>
          <a:bodyPr/>
          <a:lstStyle/>
          <a:p>
            <a:r>
              <a:rPr lang="ro-RO"/>
              <a:t>Femei de succes 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228F0DFE-A656-D64B-8542-258415AB14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8494" y="4199576"/>
            <a:ext cx="4838814" cy="1323027"/>
          </a:xfrm>
        </p:spPr>
        <p:txBody>
          <a:bodyPr/>
          <a:lstStyle/>
          <a:p>
            <a:r>
              <a:rPr lang="ro-RO" b="1" i="1"/>
              <a:t>ELISA LEONIDA ZAMFIRESCU</a:t>
            </a:r>
          </a:p>
          <a:p>
            <a:r>
              <a:rPr lang="ro-RO"/>
              <a:t>Inginer</a:t>
            </a:r>
          </a:p>
          <a:p>
            <a:r>
              <a:rPr lang="ro-RO"/>
              <a:t>Geolog </a:t>
            </a:r>
          </a:p>
          <a:p>
            <a:r>
              <a:rPr lang="ro-RO"/>
              <a:t>Profesor</a:t>
            </a:r>
          </a:p>
        </p:txBody>
      </p:sp>
    </p:spTree>
    <p:extLst>
      <p:ext uri="{BB962C8B-B14F-4D97-AF65-F5344CB8AC3E}">
        <p14:creationId xmlns:p14="http://schemas.microsoft.com/office/powerpoint/2010/main" val="340886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74A07767-9171-1C40-804F-7C8A6C936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47008"/>
            <a:ext cx="10058400" cy="3931920"/>
          </a:xfrm>
        </p:spPr>
        <p:txBody>
          <a:bodyPr/>
          <a:lstStyle/>
          <a:p>
            <a:r>
              <a:rPr lang="ro-RO"/>
              <a:t>Elisa a fost o </a:t>
            </a:r>
            <a:r>
              <a:rPr lang="ro-RO" b="1">
                <a:solidFill>
                  <a:srgbClr val="C00000"/>
                </a:solidFill>
              </a:rPr>
              <a:t>Ingineră </a:t>
            </a:r>
            <a:r>
              <a:rPr lang="ro-RO"/>
              <a:t>și </a:t>
            </a:r>
            <a:r>
              <a:rPr lang="ro-RO" b="1">
                <a:solidFill>
                  <a:srgbClr val="C00000"/>
                </a:solidFill>
              </a:rPr>
              <a:t>Inventatoare </a:t>
            </a:r>
            <a:r>
              <a:rPr lang="ro-RO"/>
              <a:t>din România, șefă a laboratoarelor Institutului Geologic al României.</a:t>
            </a:r>
          </a:p>
          <a:p>
            <a:r>
              <a:rPr lang="ro-RO"/>
              <a:t>A fost membră a Asociației Generale a Inginerilor și membră a Asociației Internaționale a Femeilor Universitare.</a:t>
            </a:r>
          </a:p>
          <a:p>
            <a:r>
              <a:rPr lang="ro-RO"/>
              <a:t>Se pretinde că a fost prima femeie inginer din lume </a:t>
            </a:r>
          </a:p>
        </p:txBody>
      </p:sp>
      <p:pic>
        <p:nvPicPr>
          <p:cNvPr id="6" name="Imagine 6">
            <a:extLst>
              <a:ext uri="{FF2B5EF4-FFF2-40B4-BE49-F238E27FC236}">
                <a16:creationId xmlns:a16="http://schemas.microsoft.com/office/drawing/2014/main" id="{38195961-1973-5540-9130-83F30AC4BE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6006" y="3212968"/>
            <a:ext cx="2642487" cy="2852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128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7394A22F-F8BE-6F4B-A353-F191F2B62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864" y="2046689"/>
            <a:ext cx="10058400" cy="3931920"/>
          </a:xfrm>
        </p:spPr>
        <p:txBody>
          <a:bodyPr/>
          <a:lstStyle/>
          <a:p>
            <a:r>
              <a:rPr lang="ro-RO"/>
              <a:t>Elisa Leonida s-a născut la Galați, pe 10 noiembrie 1887, intr-o familie cu 11 copii, fiica intelectualilor Anastase Leonida și Matilda.  Toți fratii ei s-au realizat intr-o carieră intelectuală</a:t>
            </a:r>
          </a:p>
          <a:p>
            <a:r>
              <a:rPr lang="ro-RO"/>
              <a:t>Dintre acestia, cei mai cunoscuți au fost:  GHEORGE LEONIDA și DIMITRIE LEONIDA.</a:t>
            </a:r>
          </a:p>
          <a:p>
            <a:r>
              <a:rPr lang="ro-RO"/>
              <a:t>Ea a decedat la București, pe data de 25 noiembrie 1973.</a:t>
            </a:r>
          </a:p>
        </p:txBody>
      </p:sp>
      <p:sp>
        <p:nvSpPr>
          <p:cNvPr id="5" name="Titlu 1">
            <a:extLst>
              <a:ext uri="{FF2B5EF4-FFF2-40B4-BE49-F238E27FC236}">
                <a16:creationId xmlns:a16="http://schemas.microsoft.com/office/drawing/2014/main" id="{82E024CA-D718-C44A-8ED6-685054359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864" y="879391"/>
            <a:ext cx="10058400" cy="1371600"/>
          </a:xfrm>
        </p:spPr>
        <p:txBody>
          <a:bodyPr/>
          <a:lstStyle/>
          <a:p>
            <a:r>
              <a:rPr lang="ro-RO"/>
              <a:t>BIOGRAFIE</a:t>
            </a:r>
          </a:p>
        </p:txBody>
      </p:sp>
    </p:spTree>
    <p:extLst>
      <p:ext uri="{BB962C8B-B14F-4D97-AF65-F5344CB8AC3E}">
        <p14:creationId xmlns:p14="http://schemas.microsoft.com/office/powerpoint/2010/main" val="3962362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2AF5885-28F1-F14E-B7A9-07E11C299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49155"/>
            <a:ext cx="10058400" cy="1371600"/>
          </a:xfrm>
        </p:spPr>
        <p:txBody>
          <a:bodyPr/>
          <a:lstStyle/>
          <a:p>
            <a:r>
              <a:rPr lang="ro-RO"/>
              <a:t>STUDII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1B95261-CBE5-FA4F-BFC8-44FCC99C3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A studiat școala primară la Galați și liceul la Școala Centrală de Fete din București, obținând bacalaureatu la secția reală a Liceului ,,Mihai Viteazul”.</a:t>
            </a:r>
          </a:p>
          <a:p>
            <a:r>
              <a:rPr lang="ro-RO"/>
              <a:t>Dupa terminarea liceului, s-a înscris la Școala de Poduri și Șosele din București, dar a fost respinsă din cauza prejudecaților vremii, care refuzau dreptul femeilor de a urma o astfel de facultate. Dar aceste prejudecați nu au descurajato și în anul 1909, pleacă în Berlin și se înscrie la </a:t>
            </a:r>
            <a:r>
              <a:rPr lang="ro-RO" b="1" i="1">
                <a:solidFill>
                  <a:srgbClr val="C00000"/>
                </a:solidFill>
              </a:rPr>
              <a:t>Academia Regală Tehnică din Berlin, </a:t>
            </a:r>
            <a:r>
              <a:rPr lang="ro-RO"/>
              <a:t>devenind prima femeie studentă a acestei universități.</a:t>
            </a:r>
          </a:p>
          <a:p>
            <a:r>
              <a:rPr lang="ro-RO"/>
              <a:t>În 1912 a absolvit cu calificativul „bine” , spre admirația decanului, și a devenit oficial prima femeie inginer din lume, cu specializare chimie.</a:t>
            </a:r>
          </a:p>
        </p:txBody>
      </p:sp>
    </p:spTree>
    <p:extLst>
      <p:ext uri="{BB962C8B-B14F-4D97-AF65-F5344CB8AC3E}">
        <p14:creationId xmlns:p14="http://schemas.microsoft.com/office/powerpoint/2010/main" val="1572488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DA91EB5-5AE3-8B41-AA36-A0DE145B1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8951" y="988682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ro-RO"/>
              <a:t>ÎNCEPUTUL ACTIVITĂȚII INGINEREȘTI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EC99C4E-F081-F94C-899F-BB841676B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/>
              <a:t>Deși i s-a oferit un post de inginer la firma </a:t>
            </a:r>
            <a:r>
              <a:rPr lang="ro-RO" b="1" i="1">
                <a:solidFill>
                  <a:srgbClr val="C00000"/>
                </a:solidFill>
              </a:rPr>
              <a:t>BASF </a:t>
            </a:r>
            <a:r>
              <a:rPr lang="ro-RO"/>
              <a:t>din Germania, Elisa s-a întors în țară, așa cum făceau cei mai mulți dintre tinerii români care studiau în străinătate. A reușit, cu greu, să obțină un post de inginer la laboratorul Institutului Geologic din București.</a:t>
            </a:r>
          </a:p>
          <a:p>
            <a:r>
              <a:rPr lang="ro-RO"/>
              <a:t>După puțin timp, a început </a:t>
            </a:r>
            <a:r>
              <a:rPr lang="ro-RO" b="1" i="1">
                <a:solidFill>
                  <a:srgbClr val="C00000"/>
                </a:solidFill>
              </a:rPr>
              <a:t>Primul Război Mondial.</a:t>
            </a:r>
            <a:r>
              <a:rPr lang="ro-RO">
                <a:solidFill>
                  <a:srgbClr val="C00000"/>
                </a:solidFill>
              </a:rPr>
              <a:t> </a:t>
            </a:r>
            <a:r>
              <a:rPr lang="ro-RO"/>
              <a:t>Cu riscul vieții, merge pe front, unde desfășoară o intensă activitate în cadrul organizației </a:t>
            </a:r>
            <a:r>
              <a:rPr lang="ro-RO" b="1" i="1">
                <a:solidFill>
                  <a:srgbClr val="C00000"/>
                </a:solidFill>
              </a:rPr>
              <a:t>„Crucea Roșie”</a:t>
            </a:r>
            <a:r>
              <a:rPr lang="ro-RO"/>
              <a:t>, ajutând la diminuarea suferințelor soldaților răniți. I s-a încredințat chiar conducerea unor spitale de campanie în apropiere de Mărășești. Pentu activitatea sanitară, a fost premiată cu medalii românești și străine</a:t>
            </a:r>
          </a:p>
          <a:p>
            <a:r>
              <a:rPr lang="ro-RO"/>
              <a:t>Pe front l-a întâlnit pe soțul ei, inginerul Constantin Zamfirescu, ulterior a devenit mamă a două fete, care au devenit una profesoară și alta ingineră.</a:t>
            </a:r>
          </a:p>
          <a:p>
            <a:r>
              <a:rPr lang="ro-RO"/>
              <a:t>După război și-a reluat activitatea la Institutul Geologic, unde a condus un laborator de analize.</a:t>
            </a:r>
          </a:p>
          <a:p>
            <a:pPr marL="0" indent="0">
              <a:buNone/>
            </a:pPr>
            <a:r>
              <a:rPr lang="ro-RO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0621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E1558CE-9A36-2A4D-A2D0-33E5F1A13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075822"/>
            <a:ext cx="10736610" cy="1376664"/>
          </a:xfrm>
        </p:spPr>
        <p:txBody>
          <a:bodyPr>
            <a:normAutofit fontScale="90000"/>
          </a:bodyPr>
          <a:lstStyle/>
          <a:p>
            <a:r>
              <a:rPr lang="ro-RO"/>
              <a:t>APORTUL TEHNIC ȘI ȘTIINȚIFIC ORIGINAL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2273C20-5F94-E642-B997-4D624E32D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A adus o contribuție deosebită la progresul economiei naționale și la afirmarea științei românești, prin lucrările sale originale, susținute la congrese, simpozioane și publicate. Aici s-a ocupat de analiza apei potabile, a diverselor minerale, petrol, gaze, cărbuni, roci de construcție și de prepararea minereurilor, semnând 85.000 buletine de analize, ale căror rezultate au fost publicate în seria ,,Studii economice”. </a:t>
            </a:r>
          </a:p>
          <a:p>
            <a:r>
              <a:rPr lang="ro-RO"/>
              <a:t>Contribuția sa la cercetarea bogățiilor minerale ale României îi asigură un loc de cinste în galeria marilor figuri ale științei naționale, europene și mondiale.</a:t>
            </a:r>
          </a:p>
        </p:txBody>
      </p:sp>
    </p:spTree>
    <p:extLst>
      <p:ext uri="{BB962C8B-B14F-4D97-AF65-F5344CB8AC3E}">
        <p14:creationId xmlns:p14="http://schemas.microsoft.com/office/powerpoint/2010/main" val="3089645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CDB1D5F-970C-3D43-B33A-B6DD6C61C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170833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ro-RO"/>
              <a:t>ACTIVITATEA PEDAGOGICĂ </a:t>
            </a:r>
            <a:br>
              <a:rPr lang="ro-RO"/>
            </a:br>
            <a:endParaRPr lang="ro-RO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470C4A3-9D84-6445-A468-A33DE4AD9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În paralel, a activat și ca profesoară de fizică și chimie la Școala de fete „Pitar Moș” și la școala de electricieni și mecanici din București, condusă de fratele ei Dimitrie.</a:t>
            </a:r>
          </a:p>
          <a:p>
            <a:r>
              <a:rPr lang="ro-RO"/>
              <a:t>Dar prin multiplele sale preocupări, a dat deosebită atenție formării personalului, ocupându-se atât de tineri chimiști, dar și de laboranți și muncitori, contribuind la ridicarea nivelului lor ștințific și profesional prin cursuri și îndrumări zilnice.</a:t>
            </a:r>
          </a:p>
          <a:p>
            <a:r>
              <a:rPr lang="ro-RO"/>
              <a:t>Ca o trăsătură a caracterului său nobil, este de remarcat faptul că, deși avea dreptul de a cumula pensia cu salariul de la vârsta de 52 ani, renunță la pensie, optând numai pentru salariu, aducând statului o economie de aproximativ </a:t>
            </a:r>
            <a:r>
              <a:rPr lang="ro-RO">
                <a:solidFill>
                  <a:srgbClr val="C00000"/>
                </a:solidFill>
              </a:rPr>
              <a:t>300.000 lei </a:t>
            </a:r>
            <a:r>
              <a:rPr lang="ro-RO"/>
              <a:t>(valoare estimată în 1963).</a:t>
            </a:r>
          </a:p>
          <a:p>
            <a:r>
              <a:rPr lang="ro-RO"/>
              <a:t>A profesat pana la 1 mai 1963, când a ieșit la pensie, la vârsta de 75 ani.</a:t>
            </a:r>
          </a:p>
        </p:txBody>
      </p:sp>
    </p:spTree>
    <p:extLst>
      <p:ext uri="{BB962C8B-B14F-4D97-AF65-F5344CB8AC3E}">
        <p14:creationId xmlns:p14="http://schemas.microsoft.com/office/powerpoint/2010/main" val="1951601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F51300D-34A7-784F-BED1-E571B5FEC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/>
              <a:t>ACTIVITATEA DIPLOMATICĂ </a:t>
            </a:r>
            <a:br>
              <a:rPr lang="ro-RO"/>
            </a:br>
            <a:endParaRPr lang="ro-RO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446E38D4-B7C9-EE4D-B687-10A9D4D01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A fost prima femeie membră </a:t>
            </a:r>
            <a:r>
              <a:rPr lang="ro-RO" b="1" i="1">
                <a:solidFill>
                  <a:srgbClr val="C00000"/>
                </a:solidFill>
              </a:rPr>
              <a:t>AGIR </a:t>
            </a:r>
            <a:r>
              <a:rPr lang="ro-RO"/>
              <a:t>și membră a </a:t>
            </a:r>
            <a:r>
              <a:rPr lang="ro-RO" b="1" i="1">
                <a:solidFill>
                  <a:srgbClr val="C00000"/>
                </a:solidFill>
              </a:rPr>
              <a:t>Asociației a Femeilor Universitare</a:t>
            </a:r>
            <a:r>
              <a:rPr lang="ro-RO"/>
              <a:t>, în cadrul căreia a adus o contribuție esențială privind cunoașterea activității femeilor din țara noastră.</a:t>
            </a:r>
          </a:p>
          <a:p>
            <a:r>
              <a:rPr lang="ro-RO"/>
              <a:t>În calitate de președinte al </a:t>
            </a:r>
            <a:r>
              <a:rPr lang="ro-RO" b="1" i="1"/>
              <a:t>Comitetului de luptă </a:t>
            </a:r>
            <a:r>
              <a:rPr lang="ro-RO"/>
              <a:t>pentru pace din Institutul Geologic, a luat atitudine față de înarmarea </a:t>
            </a:r>
            <a:r>
              <a:rPr lang="ro-RO" b="1" i="1">
                <a:solidFill>
                  <a:srgbClr val="C00000"/>
                </a:solidFill>
              </a:rPr>
              <a:t>atomică, </a:t>
            </a:r>
            <a:r>
              <a:rPr lang="ro-RO"/>
              <a:t>adresând un protest competent și justificat comisiei de dezarmare de la </a:t>
            </a:r>
            <a:r>
              <a:rPr lang="ro-RO" b="1" i="1">
                <a:solidFill>
                  <a:srgbClr val="C00000"/>
                </a:solidFill>
              </a:rPr>
              <a:t>Lancaster Hause </a:t>
            </a:r>
            <a:r>
              <a:rPr lang="ro-RO"/>
              <a:t>din </a:t>
            </a:r>
            <a:r>
              <a:rPr lang="ro-RO" b="1" i="1">
                <a:solidFill>
                  <a:srgbClr val="C00000"/>
                </a:solidFill>
              </a:rPr>
              <a:t>Londra, </a:t>
            </a:r>
            <a:r>
              <a:rPr lang="ro-RO"/>
              <a:t>insistând asupra pericolului armei atomice.</a:t>
            </a:r>
          </a:p>
          <a:p>
            <a:r>
              <a:rPr lang="ro-RO"/>
              <a:t>În timpul vieții, nu de puține ori activitatea sa a fost adusă la cunoștință publicului larg prin mijloacele de presă, atât din țară cât și din străinătate. În ziarul </a:t>
            </a:r>
            <a:r>
              <a:rPr lang="ro-RO" i="1"/>
              <a:t>Românul American, nr. 14/8 martie 1960, a apărut un articol care se referea, printre altele, și la exemplara sa viață de familie.</a:t>
            </a:r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82672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tăText 3">
            <a:extLst>
              <a:ext uri="{FF2B5EF4-FFF2-40B4-BE49-F238E27FC236}">
                <a16:creationId xmlns:a16="http://schemas.microsoft.com/office/drawing/2014/main" id="{8E330F61-CF93-E44D-ABE4-7CF9338D5729}"/>
              </a:ext>
            </a:extLst>
          </p:cNvPr>
          <p:cNvSpPr txBox="1"/>
          <p:nvPr/>
        </p:nvSpPr>
        <p:spPr>
          <a:xfrm>
            <a:off x="2391646" y="2332748"/>
            <a:ext cx="3327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o-RO" b="1" i="1">
                <a:solidFill>
                  <a:srgbClr val="C00000"/>
                </a:solidFill>
              </a:rPr>
              <a:t>Vă mulțumesc pentru atenția acordată!</a:t>
            </a:r>
          </a:p>
        </p:txBody>
      </p:sp>
      <p:sp>
        <p:nvSpPr>
          <p:cNvPr id="6" name="CasetăText 5">
            <a:extLst>
              <a:ext uri="{FF2B5EF4-FFF2-40B4-BE49-F238E27FC236}">
                <a16:creationId xmlns:a16="http://schemas.microsoft.com/office/drawing/2014/main" id="{123A323C-43E0-5D4D-85D1-F3C9ECFB541F}"/>
              </a:ext>
            </a:extLst>
          </p:cNvPr>
          <p:cNvSpPr txBox="1"/>
          <p:nvPr/>
        </p:nvSpPr>
        <p:spPr>
          <a:xfrm rot="10800000" flipV="1">
            <a:off x="7506274" y="5029527"/>
            <a:ext cx="4989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o-RO" b="1" i="1"/>
              <a:t>Nume: </a:t>
            </a:r>
            <a:r>
              <a:rPr lang="ro-RO"/>
              <a:t> Ionac Călina-Irina</a:t>
            </a:r>
          </a:p>
          <a:p>
            <a:pPr algn="l"/>
            <a:r>
              <a:rPr lang="ro-RO" b="1" i="1"/>
              <a:t>Clasa:  </a:t>
            </a:r>
            <a:r>
              <a:rPr lang="ro-RO"/>
              <a:t>a-X-a A </a:t>
            </a:r>
          </a:p>
          <a:p>
            <a:pPr algn="l"/>
            <a:r>
              <a:rPr lang="ro-RO" b="1" i="1"/>
              <a:t>Școala: </a:t>
            </a:r>
            <a:r>
              <a:rPr lang="ro-RO"/>
              <a:t>Liceul Tehnologi Someș Dej</a:t>
            </a:r>
            <a:endParaRPr lang="ro-RO" b="1" i="1"/>
          </a:p>
        </p:txBody>
      </p:sp>
    </p:spTree>
    <p:extLst>
      <p:ext uri="{BB962C8B-B14F-4D97-AF65-F5344CB8AC3E}">
        <p14:creationId xmlns:p14="http://schemas.microsoft.com/office/powerpoint/2010/main" val="40313047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Ecran lat</PresentationFormat>
  <Slides>9</Slides>
  <Notes>0</Notes>
  <HiddenSlides>0</HiddenSlide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9</vt:i4>
      </vt:variant>
    </vt:vector>
  </HeadingPairs>
  <TitlesOfParts>
    <vt:vector size="10" baseType="lpstr">
      <vt:lpstr>Savon</vt:lpstr>
      <vt:lpstr>Femei de succes </vt:lpstr>
      <vt:lpstr>Prezentare PowerPoint</vt:lpstr>
      <vt:lpstr>BIOGRAFIE</vt:lpstr>
      <vt:lpstr>STUDII</vt:lpstr>
      <vt:lpstr>ÎNCEPUTUL ACTIVITĂȚII INGINEREȘTI</vt:lpstr>
      <vt:lpstr>APORTUL TEHNIC ȘI ȘTIINȚIFIC ORIGINAL</vt:lpstr>
      <vt:lpstr>ACTIVITATEA PEDAGOGICĂ  </vt:lpstr>
      <vt:lpstr>ACTIVITATEA DIPLOMATICĂ  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Elisa Leonida zamfirescu</dc:title>
  <dc:creator>40742018001</dc:creator>
  <cp:lastModifiedBy>40742018001</cp:lastModifiedBy>
  <cp:revision>4</cp:revision>
  <dcterms:created xsi:type="dcterms:W3CDTF">2022-02-05T10:26:03Z</dcterms:created>
  <dcterms:modified xsi:type="dcterms:W3CDTF">2022-02-05T12:59:43Z</dcterms:modified>
</cp:coreProperties>
</file>