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7" r:id="rId7"/>
    <p:sldId id="260" r:id="rId8"/>
    <p:sldId id="258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zira Andrei" initials="CA" lastIdx="1" clrIdx="0">
    <p:extLst>
      <p:ext uri="{19B8F6BF-5375-455C-9EA6-DF929625EA0E}">
        <p15:presenceInfo xmlns="" xmlns:p15="http://schemas.microsoft.com/office/powerpoint/2012/main" userId="S::czira.andrei@eminescudej.ro::13d950b7-6e4c-4faa-90cb-ee35941186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03T18:49:22.186" idx="1">
    <p:pos x="10" y="10"/>
    <p:text/>
    <p:extLst>
      <p:ext uri="{C676402C-5697-4E1C-873F-D02D1690AC5C}">
        <p15:threadingInfo xmlns=""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08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683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79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924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323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43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62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30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148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677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289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6611-3784-4E48-A395-F4B07B1F2518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E0AC-EEBA-464E-9634-1B44C5D51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2974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University_of_Texas_at_Arlington" TargetMode="External"/><Relationship Id="rId3" Type="http://schemas.openxmlformats.org/officeDocument/2006/relationships/hyperlink" Target="https://en.wikipedia.org/wiki/Karnal" TargetMode="External"/><Relationship Id="rId7" Type="http://schemas.openxmlformats.org/officeDocument/2006/relationships/hyperlink" Target="https://en.wikipedia.org/wiki/Punjab_Engineering_College,_Chandigarh" TargetMode="External"/><Relationship Id="rId2" Type="http://schemas.openxmlformats.org/officeDocument/2006/relationships/hyperlink" Target="https://en.wikipedia.org/wiki/Punjabi_Hin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artition_of_India" TargetMode="External"/><Relationship Id="rId5" Type="http://schemas.openxmlformats.org/officeDocument/2006/relationships/hyperlink" Target="https://en.wikipedia.org/wiki/Sheikhupura" TargetMode="External"/><Relationship Id="rId4" Type="http://schemas.openxmlformats.org/officeDocument/2006/relationships/hyperlink" Target="https://en.wikipedia.org/wiki/Haryana" TargetMode="External"/><Relationship Id="rId9" Type="http://schemas.openxmlformats.org/officeDocument/2006/relationships/hyperlink" Target="https://en.wikipedia.org/wiki/University_of_Colorado_Bould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India" TargetMode="External"/><Relationship Id="rId2" Type="http://schemas.openxmlformats.org/officeDocument/2006/relationships/hyperlink" Target="https://ro.wikipedia.org/w/index.php?title=Karnal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ro.wikipedia.org/wiki/Dezastrul_navetei_spa%C8%9Biale_Columbia" TargetMode="External"/><Relationship Id="rId4" Type="http://schemas.openxmlformats.org/officeDocument/2006/relationships/hyperlink" Target="https://ro.wikipedia.org/wiki/Space_Shuttl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/STOL" TargetMode="External"/><Relationship Id="rId2" Type="http://schemas.openxmlformats.org/officeDocument/2006/relationships/hyperlink" Target="https://en.wikipedia.org/wiki/Computational_fluid_dynam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hyperlink" Target="https://en.wikipedia.org/wiki/NASA_Astronaut_Corp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ick_Husband" TargetMode="External"/><Relationship Id="rId13" Type="http://schemas.openxmlformats.org/officeDocument/2006/relationships/hyperlink" Target="https://en.wikipedia.org/wiki/Space_Shuttle_Columbia_disaster" TargetMode="External"/><Relationship Id="rId18" Type="http://schemas.openxmlformats.org/officeDocument/2006/relationships/hyperlink" Target="https://en.wikipedia.org/wiki/Atmosphere_of_Earth" TargetMode="External"/><Relationship Id="rId3" Type="http://schemas.openxmlformats.org/officeDocument/2006/relationships/hyperlink" Target="https://en.wikipedia.org/wiki/STS-87" TargetMode="External"/><Relationship Id="rId21" Type="http://schemas.openxmlformats.org/officeDocument/2006/relationships/hyperlink" Target="https://en.wikipedia.org/wiki/Roscosmos_State_Corporation" TargetMode="External"/><Relationship Id="rId7" Type="http://schemas.openxmlformats.org/officeDocument/2006/relationships/hyperlink" Target="https://en.wikipedia.org/wiki/David_M._Brown" TargetMode="External"/><Relationship Id="rId12" Type="http://schemas.openxmlformats.org/officeDocument/2006/relationships/hyperlink" Target="https://en.wikipedia.org/wiki/Ilan_Ramon" TargetMode="External"/><Relationship Id="rId17" Type="http://schemas.openxmlformats.org/officeDocument/2006/relationships/hyperlink" Target="https://en.wikipedia.org/wiki/NASA" TargetMode="External"/><Relationship Id="rId2" Type="http://schemas.openxmlformats.org/officeDocument/2006/relationships/hyperlink" Target="https://en.wikipedia.org/wiki/Space_Shuttle_Columbia" TargetMode="External"/><Relationship Id="rId16" Type="http://schemas.openxmlformats.org/officeDocument/2006/relationships/hyperlink" Target="https://en.wikipedia.org/wiki/Space_Shuttle_orbiter" TargetMode="External"/><Relationship Id="rId20" Type="http://schemas.openxmlformats.org/officeDocument/2006/relationships/hyperlink" Target="https://en.wikipedia.org/wiki/International_Space_St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TS-107" TargetMode="External"/><Relationship Id="rId11" Type="http://schemas.openxmlformats.org/officeDocument/2006/relationships/hyperlink" Target="https://en.wikipedia.org/wiki/William_C._McCool" TargetMode="External"/><Relationship Id="rId5" Type="http://schemas.openxmlformats.org/officeDocument/2006/relationships/hyperlink" Target="https://en.wikipedia.org/wiki/Takao_Doi" TargetMode="External"/><Relationship Id="rId15" Type="http://schemas.openxmlformats.org/officeDocument/2006/relationships/hyperlink" Target="https://en.wikipedia.org/wiki/Space_Shuttle_external_tank" TargetMode="External"/><Relationship Id="rId10" Type="http://schemas.openxmlformats.org/officeDocument/2006/relationships/hyperlink" Target="https://en.wikipedia.org/wiki/Michael_P._Anderson" TargetMode="External"/><Relationship Id="rId19" Type="http://schemas.openxmlformats.org/officeDocument/2006/relationships/hyperlink" Target="https://en.wikipedia.org/wiki/Space_Shuttle_Challenger_disaster" TargetMode="External"/><Relationship Id="rId4" Type="http://schemas.openxmlformats.org/officeDocument/2006/relationships/hyperlink" Target="https://en.wikipedia.org/wiki/Winston_Scott" TargetMode="External"/><Relationship Id="rId9" Type="http://schemas.openxmlformats.org/officeDocument/2006/relationships/hyperlink" Target="https://en.wikipedia.org/wiki/Laurel_Clark" TargetMode="External"/><Relationship Id="rId14" Type="http://schemas.openxmlformats.org/officeDocument/2006/relationships/hyperlink" Target="https://en.wikipedia.org/wiki/Space_science" TargetMode="External"/><Relationship Id="rId22" Type="http://schemas.openxmlformats.org/officeDocument/2006/relationships/hyperlink" Target="https://en.wikipedia.org/wiki/STS-11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48000">
              <a:schemeClr val="accent2">
                <a:lumMod val="20000"/>
                <a:lumOff val="80000"/>
              </a:schemeClr>
            </a:gs>
            <a:gs pos="7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0CE033-DD8B-4738-B6F9-83F79E22F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76250" y="865187"/>
            <a:ext cx="9144000" cy="264953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FEMEIA ASTRONAUT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6206418-565F-40DD-BD7D-496D53BF2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8925" y="3695700"/>
            <a:ext cx="9144000" cy="2705100"/>
          </a:xfrm>
        </p:spPr>
        <p:txBody>
          <a:bodyPr>
            <a:normAutofit/>
          </a:bodyPr>
          <a:lstStyle/>
          <a:p>
            <a:r>
              <a:rPr lang="en-US" sz="5400" b="0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Linux Libertine"/>
              </a:rPr>
              <a:t>Kalpana Chawla</a:t>
            </a:r>
          </a:p>
          <a:p>
            <a:r>
              <a:rPr lang="en-US" sz="2000" dirty="0"/>
              <a:t>                                                                                                 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Czira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Adrienn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Szidonia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Liceul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Tehnologic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Somes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Dej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417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40000"/>
                <a:lumOff val="60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2D568B-5F54-450D-8AA2-A2B39E7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2475"/>
            <a:ext cx="10515600" cy="6105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Kalpana Chawla s-a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născut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pe 17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martie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1962,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într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-o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familie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 err="1" smtClean="0">
                <a:solidFill>
                  <a:srgbClr val="0645AD"/>
                </a:solidFill>
                <a:latin typeface="Arial" panose="020B0604020202020204" pitchFamily="34" charset="0"/>
              </a:rPr>
              <a:t>hindusa</a:t>
            </a:r>
            <a:r>
              <a:rPr lang="en-US" dirty="0" smtClean="0">
                <a:solidFill>
                  <a:srgbClr val="0645AD"/>
                </a:solidFill>
                <a:latin typeface="Arial" panose="020B0604020202020204" pitchFamily="34" charset="0"/>
                <a:hlinkClick r:id="rId2" tooltip="Punjabi hindus"/>
              </a:rPr>
              <a:t>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2" tooltip="Punjabi hindus"/>
              </a:rPr>
              <a:t>punjabi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,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3" tooltip="Karnal"/>
              </a:rPr>
              <a:t>Karnal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din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actuala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4" tooltip="Haryana"/>
              </a:rPr>
              <a:t>Haryana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, India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Părinții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au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migrat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din 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5" tooltip="Sheikhupura"/>
              </a:rPr>
              <a:t>Sheikhupura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, Pakistan, la 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3" tooltip="Karnal"/>
              </a:rPr>
              <a:t>Karnal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,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după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6" tooltip="Împărțirea Indiei"/>
              </a:rPr>
              <a:t>împărțirea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6" tooltip="Împărțirea Indiei"/>
              </a:rPr>
              <a:t> </a:t>
            </a:r>
            <a:r>
              <a:rPr lang="en-US" dirty="0" err="1" smtClean="0">
                <a:solidFill>
                  <a:srgbClr val="0645AD"/>
                </a:solidFill>
                <a:latin typeface="Arial" panose="020B0604020202020204" pitchFamily="34" charset="0"/>
                <a:hlinkClick r:id="rId6" tooltip="Împărțirea Indiei"/>
              </a:rPr>
              <a:t>Indiei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copilărie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,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fascinată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avioane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zbor.Ea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mers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cluburi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zbor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locale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privit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avioanele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cu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tatăl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ei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Data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nașterii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falsificată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familia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până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la 1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iulie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1961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a-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permite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să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devină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eligibilă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examenul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înmatriculare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După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obținut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diplomă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licență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Inginerie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Inginerie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Aeronautică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la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7" tooltip="Colegiul de Inginerie Punjab, Chandigarh"/>
              </a:rPr>
              <a:t>Punjab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7" tooltip="Colegiul de Inginerie Punjab, Chandigarh"/>
              </a:rPr>
              <a:t> Engineering College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, India, s-a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mutat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Statele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Unite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1982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obținut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diplomă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master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inginerie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aerospațială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la 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8" tooltip="Universitatea din Texas din Arlington"/>
              </a:rPr>
              <a:t>Universitatea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8" tooltip="Universitatea din Texas din Arlington"/>
              </a:rPr>
              <a:t> din Texas din Arlington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1984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Chawla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obținut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un al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doilea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master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1986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un 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</a:rPr>
              <a:t>doctorat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</a:rPr>
              <a:t>. 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I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n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inginerie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aerospațială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1988 de la 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9" tooltip="Universitatea din Colorado Boulder"/>
              </a:rPr>
              <a:t>Universitatea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9" tooltip="Universitatea din Colorado Boulder"/>
              </a:rPr>
              <a:t> din Colorado Boulder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590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48000">
              <a:schemeClr val="accent2">
                <a:lumMod val="20000"/>
                <a:lumOff val="80000"/>
              </a:schemeClr>
            </a:gs>
            <a:gs pos="7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C969C0-0837-4A91-9C98-07112A164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134" y="134649"/>
            <a:ext cx="6919468" cy="1476140"/>
          </a:xfrm>
        </p:spPr>
        <p:txBody>
          <a:bodyPr/>
          <a:lstStyle/>
          <a:p>
            <a:r>
              <a:rPr lang="en-US" dirty="0"/>
              <a:t>Info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A07127-FD73-417A-BA80-080B105C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134" y="905522"/>
            <a:ext cx="6595369" cy="5952477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Kalpana Chawla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(17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martie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1962 – 1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februarie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2003) s-a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născut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2" tooltip="Karnal — pagină inexistentă"/>
              </a:rPr>
              <a:t>Karnal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India"/>
              </a:rPr>
              <a:t>India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Ea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fost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primul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astronaut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indiano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-American</a:t>
            </a:r>
            <a:r>
              <a:rPr lang="en-US" b="0" i="0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și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prima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femeie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indiană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spațiu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 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zburat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pentru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prima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dată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Space Shuttle"/>
              </a:rPr>
              <a:t>naveta </a:t>
            </a:r>
            <a:r>
              <a:rPr 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Space Shuttle"/>
              </a:rPr>
              <a:t>spațială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Columbia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1997 ca specialist al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misiunii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și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operator al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brațului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robotic.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2003, Chawla 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fost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unul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dintre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șapte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membri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ai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echipajului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care au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murit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Dezastrul navetei spațiale Columbia"/>
              </a:rPr>
              <a:t>Dezastrul</a:t>
            </a:r>
            <a:r>
              <a:rPr 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Dezastrul navetei spațiale Columbia"/>
              </a:rPr>
              <a:t> </a:t>
            </a:r>
            <a:r>
              <a:rPr 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Dezastrul navetei spațiale Columbia"/>
              </a:rPr>
              <a:t>navetei</a:t>
            </a:r>
            <a:r>
              <a:rPr 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Dezastrul navetei spațiale Columbia"/>
              </a:rPr>
              <a:t> </a:t>
            </a:r>
            <a:r>
              <a:rPr lang="en-US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Dezastrul navetei spațiale Columbia"/>
              </a:rPr>
              <a:t>spațiale</a:t>
            </a:r>
            <a:r>
              <a:rPr 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Dezastrul navetei spațiale Columbia"/>
              </a:rPr>
              <a:t> Columbia</a:t>
            </a:r>
            <a:r>
              <a:rPr lang="en-US" u="none" strike="noStrike" dirty="0">
                <a:solidFill>
                  <a:srgbClr val="202122"/>
                </a:solidFill>
                <a:latin typeface="Arial" panose="020B0604020202020204" pitchFamily="34" charset="0"/>
              </a:rPr>
              <a:t>. </a:t>
            </a:r>
            <a:endParaRPr lang="en-US" dirty="0"/>
          </a:p>
        </p:txBody>
      </p:sp>
      <p:pic>
        <p:nvPicPr>
          <p:cNvPr id="2050" name="Picture 2" descr="Dr. Kalpana Chawla | National Air and Space Museum">
            <a:extLst>
              <a:ext uri="{FF2B5EF4-FFF2-40B4-BE49-F238E27FC236}">
                <a16:creationId xmlns="" xmlns:a16="http://schemas.microsoft.com/office/drawing/2014/main" id="{C68AEB95-DE66-489E-BDE2-939C82A9E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680" y="1968820"/>
            <a:ext cx="3975270" cy="38532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03193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40000"/>
                <a:lumOff val="60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CD6B82-754E-42E2-A0C6-7C2906965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53"/>
            <a:ext cx="10515600" cy="599941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1988, Chawla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început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să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lucreze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la NASA Ames Research Center,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unde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făcut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cercetări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 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2" tooltip="Dinamica computationala a fluidului"/>
              </a:rPr>
              <a:t>dinamică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2" tooltip="Dinamica computationala a fluidului"/>
              </a:rPr>
              <a:t>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2" tooltip="Dinamica computationala a fluidului"/>
              </a:rPr>
              <a:t>computațională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2" tooltip="Dinamica computationala a fluidului"/>
              </a:rPr>
              <a:t> a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2" tooltip="Dinamica computationala a fluidului"/>
              </a:rPr>
              <a:t>fluidelor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(CFD)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asupra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conceptelor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de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decolare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și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aterizare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 pe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verticală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și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/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sau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3" tooltip="V/STOL"/>
              </a:rPr>
              <a:t>scurtă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(V/STOL). O mare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parte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din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cercetarea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lui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Chawla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inclusă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reviste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tehnice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lucrări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conferințe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. 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1993, s-a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alăturat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Overset Methods, Inc.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calitate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vicepreședinte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cercetător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știință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specializat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simularea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problemelor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multiple ale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corpului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mișcare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. Chawla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deținea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calificare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instructor de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zbor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certificat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avioane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planoare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licențe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de pilot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comercial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avioane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mono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multimotor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hidroavioane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planoare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. 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După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devenit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cetățean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american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naturalizat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aprilie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1991, Chawla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aplicat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4" tooltip="Corpul de astronauți NASA"/>
              </a:rPr>
              <a:t>Corpul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4" tooltip="Corpul de astronauți NASA"/>
              </a:rPr>
              <a:t> de </a:t>
            </a:r>
            <a:r>
              <a:rPr lang="en-US" dirty="0" err="1">
                <a:solidFill>
                  <a:srgbClr val="0645AD"/>
                </a:solidFill>
                <a:latin typeface="Arial" panose="020B0604020202020204" pitchFamily="34" charset="0"/>
                <a:hlinkClick r:id="rId4" tooltip="Corpul de astronauți NASA"/>
              </a:rPr>
              <a:t>astronauți</a:t>
            </a:r>
            <a:r>
              <a:rPr lang="en-US" dirty="0">
                <a:solidFill>
                  <a:srgbClr val="0645AD"/>
                </a:solidFill>
                <a:latin typeface="Arial" panose="020B0604020202020204" pitchFamily="34" charset="0"/>
                <a:hlinkClick r:id="rId4" tooltip="Corpul de astronauți NASA"/>
              </a:rPr>
              <a:t> al NASA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.S-a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alăturat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corpului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martie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1995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selectată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primul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zbor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1997.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953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48000">
              <a:schemeClr val="accent2">
                <a:lumMod val="20000"/>
                <a:lumOff val="80000"/>
              </a:schemeClr>
            </a:gs>
            <a:gs pos="7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88DBF9-6873-4563-923E-954B6D3BB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723" y="145202"/>
            <a:ext cx="5740153" cy="4351338"/>
          </a:xfrm>
        </p:spPr>
        <p:txBody>
          <a:bodyPr/>
          <a:lstStyle/>
          <a:p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Deși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data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naștere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fost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raportată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uneori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ca 1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iulie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1961,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acea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dată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intrat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înregistrările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oficiale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deoarece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fost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folosită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pentru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se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înscrie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școală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la o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vârstă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mai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mică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decât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era normal.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4B30804-1AAA-4A75-95E5-1CF705DAB12F}"/>
              </a:ext>
            </a:extLst>
          </p:cNvPr>
          <p:cNvSpPr txBox="1"/>
          <p:nvPr/>
        </p:nvSpPr>
        <p:spPr>
          <a:xfrm>
            <a:off x="6578354" y="3151573"/>
            <a:ext cx="54775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Among The Stars-Life and Dreams of Kalpana Chawla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by Gurdeep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Pandher</a:t>
            </a:r>
            <a:endParaRPr lang="en-US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India's 50 Most Illustrious Women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 by Indra Gupta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Kalpana Chawla, a life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by Anil Padmanabhan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Edge of Time: The Authoritative Biography of Kalpana Chawla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by Jean-Pierre Harrison</a:t>
            </a:r>
          </a:p>
        </p:txBody>
      </p:sp>
      <p:pic>
        <p:nvPicPr>
          <p:cNvPr id="1026" name="Picture 2" descr="The Quest of Kalpana Chawla: From Flying Paper Aeroplanes to Becoming the  First Indian-American Woman in Space - 1st Indian Woman in Space - Leverage  Edu">
            <a:extLst>
              <a:ext uri="{FF2B5EF4-FFF2-40B4-BE49-F238E27FC236}">
                <a16:creationId xmlns="" xmlns:a16="http://schemas.microsoft.com/office/drawing/2014/main" id="{5DFCD55A-F5BC-4299-884E-B2E0A708E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7" y="1338603"/>
            <a:ext cx="6314536" cy="40082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4638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56000">
              <a:schemeClr val="accent2">
                <a:lumMod val="20000"/>
                <a:lumOff val="80000"/>
              </a:schemeClr>
            </a:gs>
            <a:gs pos="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258B38-9699-40CA-963B-FA12DB9DA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447675"/>
            <a:ext cx="12087225" cy="6086475"/>
          </a:xfrm>
        </p:spPr>
        <p:txBody>
          <a:bodyPr>
            <a:norm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Prima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misiune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spațială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Prima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misiune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spațială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început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pe 19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noiembrie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1997, ca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parte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echipajului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șase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astronauți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care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zburat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cu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zborul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navetei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2" tooltip="Naveta spațială Columbia"/>
              </a:rPr>
              <a:t>spațiale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2" tooltip="Naveta spațială Columbia"/>
              </a:rPr>
              <a:t> </a:t>
            </a:r>
            <a:r>
              <a:rPr lang="en-US" sz="1400" i="1" dirty="0">
                <a:solidFill>
                  <a:srgbClr val="0645AD"/>
                </a:solidFill>
                <a:latin typeface="Arial" panose="020B0604020202020204" pitchFamily="34" charset="0"/>
                <a:hlinkClick r:id="rId2" tooltip="Naveta spațială Columbia"/>
              </a:rPr>
              <a:t>Columbia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3" tooltip="STS-87"/>
              </a:rPr>
              <a:t> STS-87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. Chawla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prima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femeie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indiană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care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mers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spațiu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rostit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următoarele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cuvinte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timp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călătorește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imponderabilitate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spațiului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: „Tu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ești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doar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inteligența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ta”.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prima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misiune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, Chawla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călătorit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peste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6,5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milioane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mile pe 252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orbite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ale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pământului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înregistrând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mai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mult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376 de ore (15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zile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16 ore)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spațiu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 </a:t>
            </a:r>
            <a:r>
              <a:rPr lang="en-US" sz="14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timpul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STS-87, ea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responsabilă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desfășurarea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satelitului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Spartan care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funcționat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defectuos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necesitând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o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plimbare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spațiu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4" tooltip="Winston Scott"/>
              </a:rPr>
              <a:t>Winston Scott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5" tooltip="Takao Doi"/>
              </a:rPr>
              <a:t>Takao Doi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captura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satelitul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 O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investigație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cinci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luni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NASA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exonerat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Chawla</a:t>
            </a:r>
            <a:r>
              <a:rPr lang="en-US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prin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identificarea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erorilor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interfețele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software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procedurile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definite ale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echipajului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zbor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controlului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la sol.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După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finalizarea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activităților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3" tooltip="STS-87"/>
              </a:rPr>
              <a:t>STS-87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, Chawla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repartizat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pe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posturi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tehnice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biroul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astronauți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lucra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la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stația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spațială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doua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misiune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spațială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US" sz="1400" i="1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Echipajul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6" tooltip="STS-107"/>
              </a:rPr>
              <a:t>STS-107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octombrie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2001. De la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stânga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la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dreapta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: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7" tooltip="David M. Brown"/>
              </a:rPr>
              <a:t>Brown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,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8" tooltip="Rick Soț"/>
              </a:rPr>
              <a:t>Husband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,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9" tooltip="Laurel Clark"/>
              </a:rPr>
              <a:t>Clark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, Kalpana Chawla,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0" tooltip="Michael P. Anderson"/>
              </a:rPr>
              <a:t>Anderson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,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1" tooltip="William C. McCool"/>
              </a:rPr>
              <a:t>McCool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,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2" tooltip="Ilan Ramon"/>
              </a:rPr>
              <a:t>Ramon</a:t>
            </a:r>
            <a:endParaRPr lang="en-US" sz="14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2001, Chawla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selectată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al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doilea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zbor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ca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parte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echipajului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6" tooltip="STS-107"/>
              </a:rPr>
              <a:t>STS-107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.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Această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misiune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întârziată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mod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repetat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din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cauza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conflictelor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programare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problemelor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tehnice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, cum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fi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descoperirea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iulie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2002,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fisurilor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căptușele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curgere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motorului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navetei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 Pe 16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ianuarie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2003, Chawla s-a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întors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sfârșit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spațiu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la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bordul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2" tooltip="Naveta spațială Columbia"/>
              </a:rPr>
              <a:t>navetei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2" tooltip="Naveta spațială Columbia"/>
              </a:rPr>
              <a:t>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2" tooltip="Naveta spațială Columbia"/>
              </a:rPr>
              <a:t>spațiale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2" tooltip="Naveta spațială Columbia"/>
              </a:rPr>
              <a:t> </a:t>
            </a:r>
            <a:r>
              <a:rPr lang="en-US" sz="1400" i="1" dirty="0">
                <a:solidFill>
                  <a:srgbClr val="0645AD"/>
                </a:solidFill>
                <a:latin typeface="Arial" panose="020B0604020202020204" pitchFamily="34" charset="0"/>
                <a:hlinkClick r:id="rId2" tooltip="Naveta spațială Columbia"/>
              </a:rPr>
              <a:t>Columbia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3" tooltip="Dezastrul navetei spațiale Columbia"/>
              </a:rPr>
              <a:t>nefasta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3" tooltip="Dezastrul navetei spațiale Columbia"/>
              </a:rPr>
              <a:t>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3" tooltip="Dezastrul navetei spațiale Columbia"/>
              </a:rPr>
              <a:t>misiune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3" tooltip="Dezastrul navetei spațiale Columbia"/>
              </a:rPr>
              <a:t> STS-107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.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Echipajul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efectuat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aproape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80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experimente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care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studiau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4" tooltip="Știința spațială"/>
              </a:rPr>
              <a:t>știința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4" tooltip="Știința spațială"/>
              </a:rPr>
              <a:t>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4" tooltip="Știința spațială"/>
              </a:rPr>
              <a:t>Pământului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4" tooltip="Știința spațială"/>
              </a:rPr>
              <a:t>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4" tooltip="Știința spațială"/>
              </a:rPr>
              <a:t>și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4" tooltip="Știința spațială"/>
              </a:rPr>
              <a:t> a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4" tooltip="Știința spațială"/>
              </a:rPr>
              <a:t>spațiului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,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dezvoltarea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tehnologiei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avansate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sănătatea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siguranța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astronauților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timpul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lansării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6" tooltip="STS-107"/>
              </a:rPr>
              <a:t>STS-107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,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 - a 28-a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misiune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 </a:t>
            </a:r>
            <a:r>
              <a:rPr lang="en-US" sz="1400" i="1" dirty="0">
                <a:solidFill>
                  <a:srgbClr val="202122"/>
                </a:solidFill>
                <a:latin typeface="Arial" panose="020B0604020202020204" pitchFamily="34" charset="0"/>
              </a:rPr>
              <a:t>Columbia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, o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bucată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izolație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din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spumă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s-a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desprins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din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5" tooltip="Space Shuttle external tank"/>
              </a:rPr>
              <a:t>tancul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5" tooltip="Space Shuttle external tank"/>
              </a:rPr>
              <a:t> extern al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5" tooltip="Space Shuttle external tank"/>
              </a:rPr>
              <a:t>navetei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5" tooltip="Space Shuttle external tank"/>
              </a:rPr>
              <a:t>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5" tooltip="Space Shuttle external tank"/>
              </a:rPr>
              <a:t>spațiale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lovit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aripa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stângă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6" tooltip="Space Shuttle orbiter"/>
              </a:rPr>
              <a:t>orbiterului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.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Lansările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anterioare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ale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navetei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suferit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daune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minore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din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cauza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vărsării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spumei</a:t>
            </a:r>
            <a:r>
              <a:rPr lang="en-US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,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dar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unii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ingineri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bănuit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daunele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aduse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i="1" dirty="0">
                <a:solidFill>
                  <a:srgbClr val="202122"/>
                </a:solidFill>
                <a:latin typeface="Arial" panose="020B0604020202020204" pitchFamily="34" charset="0"/>
              </a:rPr>
              <a:t>Columbia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erau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mai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grave.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7" tooltip="NASA"/>
              </a:rPr>
              <a:t>Managerii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7" tooltip="NASA"/>
              </a:rPr>
              <a:t> NASA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au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limitat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investigația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motivând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echipajul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nu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fi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putut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rezolva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problema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dacă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fi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confirmată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 </a:t>
            </a:r>
          </a:p>
          <a:p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Când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i="1" dirty="0">
                <a:solidFill>
                  <a:srgbClr val="202122"/>
                </a:solidFill>
                <a:latin typeface="Arial" panose="020B0604020202020204" pitchFamily="34" charset="0"/>
              </a:rPr>
              <a:t>Columbia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reintrat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8" tooltip="Atmosfera Pământului"/>
              </a:rPr>
              <a:t>atmosfera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8" tooltip="Atmosfera Pământului"/>
              </a:rPr>
              <a:t>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8" tooltip="Atmosfera Pământului"/>
              </a:rPr>
              <a:t>Pământului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,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daunele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permis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gazelor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atmosferice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fierbinți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pătrundă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distrugă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structura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interioară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aripii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ceea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făcut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ca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nava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spațială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devină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instabilă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se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destrame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 </a:t>
            </a:r>
            <a:r>
              <a:rPr lang="en-US" sz="14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După</a:t>
            </a:r>
            <a:r>
              <a:rPr lang="en-US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dezastru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operațiunile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zbor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ale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navetei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spațiale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suspendate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mai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mult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doi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ani, similar cu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consecințele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19" tooltip="Dezastrul navetei spațiale Challenger"/>
              </a:rPr>
              <a:t>dezastrului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19" tooltip="Dezastrul navetei spațiale Challenger"/>
              </a:rPr>
              <a:t> </a:t>
            </a:r>
            <a:r>
              <a:rPr lang="en-US" sz="1400" i="1" dirty="0">
                <a:solidFill>
                  <a:srgbClr val="0645AD"/>
                </a:solidFill>
                <a:latin typeface="Arial" panose="020B0604020202020204" pitchFamily="34" charset="0"/>
                <a:hlinkClick r:id="rId19" tooltip="Dezastrul navetei spațiale Challenger"/>
              </a:rPr>
              <a:t>Challenger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.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Construcția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20" tooltip="Statia Spatiala Internationala"/>
              </a:rPr>
              <a:t>Stației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20" tooltip="Statia Spatiala Internationala"/>
              </a:rPr>
              <a:t>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20" tooltip="Statia Spatiala Internationala"/>
              </a:rPr>
              <a:t>Spațiale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20" tooltip="Statia Spatiala Internationala"/>
              </a:rPr>
              <a:t>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20" tooltip="Statia Spatiala Internationala"/>
              </a:rPr>
              <a:t>Internaționale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(ISS) 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suspendată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;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stația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s-a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bazat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întregime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pe 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21" tooltip="Corporația de Stat Roscosmos"/>
              </a:rPr>
              <a:t>corporația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21" tooltip="Corporația de Stat Roscosmos"/>
              </a:rPr>
              <a:t> de stat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21" tooltip="Corporația de Stat Roscosmos"/>
              </a:rPr>
              <a:t>rusă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21" tooltip="Corporația de Stat Roscosmos"/>
              </a:rPr>
              <a:t> </a:t>
            </a:r>
            <a:r>
              <a:rPr lang="en-US" sz="1400" dirty="0" err="1">
                <a:solidFill>
                  <a:srgbClr val="0645AD"/>
                </a:solidFill>
                <a:latin typeface="Arial" panose="020B0604020202020204" pitchFamily="34" charset="0"/>
                <a:hlinkClick r:id="rId21" tooltip="Corporația de Stat Roscosmos"/>
              </a:rPr>
              <a:t>Roscosmos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reaprovizionare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timp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de 29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luni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până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când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zborurile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 Shuttle au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fost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reluate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cu </a:t>
            </a:r>
            <a:r>
              <a:rPr lang="en-US" sz="1400" dirty="0">
                <a:solidFill>
                  <a:srgbClr val="0645AD"/>
                </a:solidFill>
                <a:latin typeface="Arial" panose="020B0604020202020204" pitchFamily="34" charset="0"/>
                <a:hlinkClick r:id="rId22" tooltip="STS-114"/>
              </a:rPr>
              <a:t>STS-114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41 de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luni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pentru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rotația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echipajului</a:t>
            </a:r>
            <a:r>
              <a:rPr lang="en-US" sz="1400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85228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38000">
              <a:schemeClr val="accent2">
                <a:lumMod val="20000"/>
                <a:lumOff val="80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8AC07E9E-63C4-4CAD-AB5D-62506C9C8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159" y="112312"/>
            <a:ext cx="4880131" cy="42879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alpana Chawla High Resolution Stock Photography and Images - Alamy">
            <a:extLst>
              <a:ext uri="{FF2B5EF4-FFF2-40B4-BE49-F238E27FC236}">
                <a16:creationId xmlns="" xmlns:a16="http://schemas.microsoft.com/office/drawing/2014/main" id="{B3560BF0-9BD3-4EA8-8567-1652A80E9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53" y="285427"/>
            <a:ext cx="3498681" cy="29404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164 Kalpana Chawla Photos and Premium High Res Pictures - Getty Images">
            <a:extLst>
              <a:ext uri="{FF2B5EF4-FFF2-40B4-BE49-F238E27FC236}">
                <a16:creationId xmlns="" xmlns:a16="http://schemas.microsoft.com/office/drawing/2014/main" id="{B15848F4-B64F-4F20-BC7B-16B623BBB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99" y="3713964"/>
            <a:ext cx="3050035" cy="27520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emembering Kalpana Chawla on her 55th birth anniversary - the first Indian  woman in space - Literally, a star | The Economic Times">
            <a:extLst>
              <a:ext uri="{FF2B5EF4-FFF2-40B4-BE49-F238E27FC236}">
                <a16:creationId xmlns="" xmlns:a16="http://schemas.microsoft.com/office/drawing/2014/main" id="{E88BD232-59F0-48BC-B71F-77C3E89E8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4672753"/>
            <a:ext cx="3213715" cy="19708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Kalpana Chawla's Birth Anniversary: Remembering 1st Woman Of Indian Origin  To Go To Space">
            <a:extLst>
              <a:ext uri="{FF2B5EF4-FFF2-40B4-BE49-F238E27FC236}">
                <a16:creationId xmlns="" xmlns:a16="http://schemas.microsoft.com/office/drawing/2014/main" id="{E2558CFE-7C41-43F7-ABD9-00239CEB7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653" y="4601731"/>
            <a:ext cx="2828925" cy="19708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Education of Kalpana Chawla, Indian Astronauts">
            <a:extLst>
              <a:ext uri="{FF2B5EF4-FFF2-40B4-BE49-F238E27FC236}">
                <a16:creationId xmlns="" xmlns:a16="http://schemas.microsoft.com/office/drawing/2014/main" id="{18604937-61A3-4CA7-8EE8-9AC1E7526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47" y="916411"/>
            <a:ext cx="2286000" cy="26797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4482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63AB4F248CB4479E001C8B48F1B31F" ma:contentTypeVersion="10" ma:contentTypeDescription="Create a new document." ma:contentTypeScope="" ma:versionID="c6d70a41e2b88eb42cab933dd393c772">
  <xsd:schema xmlns:xsd="http://www.w3.org/2001/XMLSchema" xmlns:xs="http://www.w3.org/2001/XMLSchema" xmlns:p="http://schemas.microsoft.com/office/2006/metadata/properties" xmlns:ns3="6fc32a44-5c3c-4ff2-a20e-9a7262261090" xmlns:ns4="37f3c62b-4e29-4604-8180-620f0cd4573b" targetNamespace="http://schemas.microsoft.com/office/2006/metadata/properties" ma:root="true" ma:fieldsID="ee67eddbafacabfbc737b8498024f106" ns3:_="" ns4:_="">
    <xsd:import namespace="6fc32a44-5c3c-4ff2-a20e-9a7262261090"/>
    <xsd:import namespace="37f3c62b-4e29-4604-8180-620f0cd4573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32a44-5c3c-4ff2-a20e-9a72622610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3c62b-4e29-4604-8180-620f0cd457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367AC5-6B06-4357-956C-A88299C838DF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37f3c62b-4e29-4604-8180-620f0cd4573b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6fc32a44-5c3c-4ff2-a20e-9a726226109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28FEB05-01F6-4F30-8616-BBBDE818CE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c32a44-5c3c-4ff2-a20e-9a7262261090"/>
    <ds:schemaRef ds:uri="37f3c62b-4e29-4604-8180-620f0cd457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726737-30FF-49BE-A5B5-5E257C848C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Femeia astronaut</Template>
  <TotalTime>19</TotalTime>
  <Words>99</Words>
  <Application>Microsoft Office PowerPoint</Application>
  <PresentationFormat>Particularizare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8" baseType="lpstr">
      <vt:lpstr>Office Theme</vt:lpstr>
      <vt:lpstr>FEMEIA ASTRONAUT</vt:lpstr>
      <vt:lpstr>Diapozitivul 2</vt:lpstr>
      <vt:lpstr>Info  </vt:lpstr>
      <vt:lpstr>Diapozitivul 4</vt:lpstr>
      <vt:lpstr>Diapozitivul 5</vt:lpstr>
      <vt:lpstr>Diapozitivul 6</vt:lpstr>
      <vt:lpstr>Diapozitivul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FEMEIA ASTRONAUT</dc:title>
  <dc:creator>Czira Andrei</dc:creator>
  <cp:lastModifiedBy>Liceul Somes</cp:lastModifiedBy>
  <cp:revision>3</cp:revision>
  <dcterms:created xsi:type="dcterms:W3CDTF">2022-02-03T17:11:18Z</dcterms:created>
  <dcterms:modified xsi:type="dcterms:W3CDTF">2022-02-11T07:50:21Z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0x010100CE63AB4F248CB4479E001C8B48F1B31F</vt:lpwstr>
  </property>
</Properties>
</file>